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79" r:id="rId2"/>
    <p:sldId id="278" r:id="rId3"/>
    <p:sldId id="283" r:id="rId4"/>
    <p:sldId id="296" r:id="rId5"/>
    <p:sldId id="343" r:id="rId6"/>
    <p:sldId id="304" r:id="rId7"/>
    <p:sldId id="318" r:id="rId8"/>
    <p:sldId id="313" r:id="rId9"/>
    <p:sldId id="319" r:id="rId10"/>
    <p:sldId id="305" r:id="rId11"/>
    <p:sldId id="330" r:id="rId12"/>
    <p:sldId id="303" r:id="rId13"/>
    <p:sldId id="306" r:id="rId14"/>
    <p:sldId id="344" r:id="rId15"/>
    <p:sldId id="316" r:id="rId16"/>
    <p:sldId id="317" r:id="rId17"/>
    <p:sldId id="315" r:id="rId18"/>
    <p:sldId id="314" r:id="rId19"/>
    <p:sldId id="307" r:id="rId20"/>
    <p:sldId id="310" r:id="rId21"/>
    <p:sldId id="311" r:id="rId22"/>
    <p:sldId id="312" r:id="rId23"/>
    <p:sldId id="321" r:id="rId24"/>
    <p:sldId id="345" r:id="rId25"/>
    <p:sldId id="289" r:id="rId26"/>
    <p:sldId id="290" r:id="rId27"/>
    <p:sldId id="323" r:id="rId28"/>
    <p:sldId id="327" r:id="rId29"/>
    <p:sldId id="328" r:id="rId30"/>
    <p:sldId id="476" r:id="rId31"/>
    <p:sldId id="466" r:id="rId32"/>
    <p:sldId id="332" r:id="rId33"/>
    <p:sldId id="333" r:id="rId34"/>
    <p:sldId id="334" r:id="rId35"/>
    <p:sldId id="347" r:id="rId36"/>
    <p:sldId id="346" r:id="rId37"/>
    <p:sldId id="350" r:id="rId38"/>
    <p:sldId id="351" r:id="rId39"/>
    <p:sldId id="352" r:id="rId40"/>
    <p:sldId id="374" r:id="rId41"/>
    <p:sldId id="353" r:id="rId42"/>
    <p:sldId id="354" r:id="rId43"/>
    <p:sldId id="355" r:id="rId44"/>
    <p:sldId id="356" r:id="rId45"/>
    <p:sldId id="477" r:id="rId46"/>
    <p:sldId id="359" r:id="rId47"/>
    <p:sldId id="360" r:id="rId48"/>
    <p:sldId id="361" r:id="rId49"/>
    <p:sldId id="336" r:id="rId50"/>
    <p:sldId id="376" r:id="rId51"/>
    <p:sldId id="456" r:id="rId52"/>
    <p:sldId id="461" r:id="rId53"/>
    <p:sldId id="462" r:id="rId54"/>
    <p:sldId id="463" r:id="rId55"/>
    <p:sldId id="464" r:id="rId56"/>
    <p:sldId id="465" r:id="rId57"/>
    <p:sldId id="399" r:id="rId58"/>
    <p:sldId id="377" r:id="rId59"/>
    <p:sldId id="368" r:id="rId60"/>
    <p:sldId id="378" r:id="rId61"/>
    <p:sldId id="380" r:id="rId62"/>
    <p:sldId id="398" r:id="rId63"/>
    <p:sldId id="363" r:id="rId64"/>
    <p:sldId id="364" r:id="rId65"/>
    <p:sldId id="369" r:id="rId66"/>
    <p:sldId id="382" r:id="rId67"/>
    <p:sldId id="383" r:id="rId68"/>
    <p:sldId id="384" r:id="rId69"/>
    <p:sldId id="385" r:id="rId70"/>
    <p:sldId id="381" r:id="rId71"/>
    <p:sldId id="365" r:id="rId72"/>
    <p:sldId id="370" r:id="rId73"/>
    <p:sldId id="388" r:id="rId74"/>
    <p:sldId id="389" r:id="rId75"/>
    <p:sldId id="391" r:id="rId76"/>
    <p:sldId id="386" r:id="rId77"/>
    <p:sldId id="366" r:id="rId78"/>
    <p:sldId id="371" r:id="rId79"/>
    <p:sldId id="393" r:id="rId80"/>
    <p:sldId id="394" r:id="rId81"/>
    <p:sldId id="395" r:id="rId82"/>
    <p:sldId id="396" r:id="rId83"/>
    <p:sldId id="425" r:id="rId84"/>
    <p:sldId id="404" r:id="rId85"/>
    <p:sldId id="405" r:id="rId86"/>
    <p:sldId id="406" r:id="rId87"/>
    <p:sldId id="407" r:id="rId88"/>
    <p:sldId id="413" r:id="rId89"/>
    <p:sldId id="408" r:id="rId90"/>
    <p:sldId id="414" r:id="rId91"/>
    <p:sldId id="415" r:id="rId92"/>
    <p:sldId id="418" r:id="rId93"/>
    <p:sldId id="419" r:id="rId94"/>
    <p:sldId id="411" r:id="rId95"/>
    <p:sldId id="412" r:id="rId96"/>
    <p:sldId id="410" r:id="rId97"/>
    <p:sldId id="420" r:id="rId98"/>
    <p:sldId id="421" r:id="rId99"/>
    <p:sldId id="422" r:id="rId100"/>
    <p:sldId id="423" r:id="rId101"/>
    <p:sldId id="447" r:id="rId102"/>
    <p:sldId id="469" r:id="rId103"/>
    <p:sldId id="473" r:id="rId104"/>
    <p:sldId id="474" r:id="rId105"/>
    <p:sldId id="475" r:id="rId106"/>
    <p:sldId id="468" r:id="rId107"/>
    <p:sldId id="429" r:id="rId108"/>
    <p:sldId id="431" r:id="rId109"/>
    <p:sldId id="432" r:id="rId110"/>
    <p:sldId id="433" r:id="rId111"/>
    <p:sldId id="434" r:id="rId112"/>
    <p:sldId id="440" r:id="rId113"/>
    <p:sldId id="435" r:id="rId114"/>
    <p:sldId id="436" r:id="rId115"/>
    <p:sldId id="437" r:id="rId116"/>
    <p:sldId id="438" r:id="rId117"/>
    <p:sldId id="439" r:id="rId118"/>
    <p:sldId id="441" r:id="rId119"/>
    <p:sldId id="442" r:id="rId120"/>
    <p:sldId id="430" r:id="rId121"/>
    <p:sldId id="445" r:id="rId122"/>
    <p:sldId id="454" r:id="rId123"/>
    <p:sldId id="452" r:id="rId124"/>
  </p:sldIdLst>
  <p:sldSz cx="9144000" cy="6858000" type="screen4x3"/>
  <p:notesSz cx="6858000" cy="9144000"/>
  <p:embeddedFontLst>
    <p:embeddedFont>
      <p:font typeface="Lucida Sans Unicode" panose="020B0602030504020204" pitchFamily="34" charset="0"/>
      <p:regular r:id="rId125"/>
    </p:embeddedFont>
    <p:embeddedFont>
      <p:font typeface="Fira Sans Book" panose="020B0503050000020004" pitchFamily="34" charset="0"/>
      <p:regular r:id="rId126"/>
      <p:italic r:id="rId127"/>
    </p:embeddedFont>
    <p:embeddedFont>
      <p:font typeface="Fira Sans SemiBold" panose="020B0703050000020004" pitchFamily="34" charset="0"/>
      <p:bold r:id="rId128"/>
      <p:boldItalic r:id="rId129"/>
    </p:embeddedFont>
    <p:embeddedFont>
      <p:font typeface="Lucida Console" panose="020B0609040504020204" pitchFamily="49" charset="0"/>
      <p:regular r:id="rId130"/>
    </p:embeddedFont>
    <p:embeddedFont>
      <p:font typeface="Fira Sans Medium" panose="020B0603050000020004" pitchFamily="34" charset="0"/>
      <p:regular r:id="rId131"/>
      <p:italic r:id="rId132"/>
    </p:embeddedFont>
    <p:embeddedFont>
      <p:font typeface="Aint Nothing Fancy" panose="02000000000000000000" pitchFamily="2" charset="0"/>
      <p:regular r:id="rId133"/>
    </p:embeddedFont>
    <p:embeddedFont>
      <p:font typeface="Calibri" panose="020F0502020204030204" pitchFamily="34" charset="0"/>
      <p:regular r:id="rId134"/>
      <p:bold r:id="rId135"/>
      <p:italic r:id="rId136"/>
      <p:boldItalic r:id="rId137"/>
    </p:embeddedFont>
    <p:embeddedFont>
      <p:font typeface="Impact" panose="020B0806030902050204" pitchFamily="34" charset="0"/>
      <p:regular r:id="rId138"/>
    </p:embeddedFont>
    <p:embeddedFont>
      <p:font typeface="Fira Sans Thin" panose="020B0303050000020004" pitchFamily="34" charset="0"/>
      <p:regular r:id="rId139"/>
      <p:italic r:id="rId140"/>
    </p:embeddedFont>
  </p:embeddedFontLst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32133"/>
    <a:srgbClr val="505F7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13" autoAdjust="0"/>
    <p:restoredTop sz="94660"/>
  </p:normalViewPr>
  <p:slideViewPr>
    <p:cSldViewPr>
      <p:cViewPr varScale="1">
        <p:scale>
          <a:sx n="111" d="100"/>
          <a:sy n="111" d="100"/>
        </p:scale>
        <p:origin x="1626" y="11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font" Target="fonts/font9.fntdata"/><Relationship Id="rId138" Type="http://schemas.openxmlformats.org/officeDocument/2006/relationships/font" Target="fonts/font14.fntdata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font" Target="fonts/font4.fntdata"/><Relationship Id="rId144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font" Target="fonts/font10.fntdata"/><Relationship Id="rId139" Type="http://schemas.openxmlformats.org/officeDocument/2006/relationships/font" Target="fonts/font15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font" Target="fonts/font5.fntdata"/><Relationship Id="rId137" Type="http://schemas.openxmlformats.org/officeDocument/2006/relationships/font" Target="fonts/font13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font" Target="fonts/font8.fntdata"/><Relationship Id="rId140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font" Target="fonts/font3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font" Target="fonts/font6.fntdata"/><Relationship Id="rId135" Type="http://schemas.openxmlformats.org/officeDocument/2006/relationships/font" Target="fonts/font11.fntdata"/><Relationship Id="rId14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font" Target="fonts/font1.fntdata"/><Relationship Id="rId141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font" Target="fonts/font7.fntdata"/><Relationship Id="rId136" Type="http://schemas.openxmlformats.org/officeDocument/2006/relationships/font" Target="fonts/font12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font" Target="fonts/font2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Cliquez pour modifier le style des sous-titres du masque</a:t>
            </a:r>
            <a:endParaRPr lang="fr-B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pPr/>
              <a:t>17/03/2015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pPr/>
              <a:t>17/03/2015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pPr/>
              <a:t>17/03/2015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pPr/>
              <a:t>17/03/2015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pPr/>
              <a:t>17/03/2015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pPr/>
              <a:t>17/03/2015</a:t>
            </a:fld>
            <a:endParaRPr lang="fr-B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pPr/>
              <a:t>17/03/2015</a:t>
            </a:fld>
            <a:endParaRPr lang="fr-BE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pPr/>
              <a:t>17/03/2015</a:t>
            </a:fld>
            <a:endParaRPr lang="fr-BE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pPr/>
              <a:t>17/03/2015</a:t>
            </a:fld>
            <a:endParaRPr lang="fr-BE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pPr/>
              <a:t>17/03/2015</a:t>
            </a:fld>
            <a:endParaRPr lang="fr-B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BE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pPr/>
              <a:t>17/03/2015</a:t>
            </a:fld>
            <a:endParaRPr lang="fr-B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309A6D-C09C-4548-B29A-6CF363A7E532}" type="datetimeFigureOut">
              <a:rPr lang="fr-FR" smtClean="0"/>
              <a:pPr/>
              <a:t>17/03/2015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2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3.png"/><Relationship Id="rId7" Type="http://schemas.openxmlformats.org/officeDocument/2006/relationships/image" Target="../media/image34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23.png"/><Relationship Id="rId7" Type="http://schemas.openxmlformats.org/officeDocument/2006/relationships/image" Target="../media/image36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HOME\Desktop\Présentation RX\PPT\11-Cambridge\Cambridge-00-Uni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3999" cy="6862224"/>
          </a:xfrm>
          <a:prstGeom prst="rect">
            <a:avLst/>
          </a:prstGeom>
          <a:noFill/>
        </p:spPr>
      </p:pic>
      <p:sp>
        <p:nvSpPr>
          <p:cNvPr id="4" name="ZoneTexte 3"/>
          <p:cNvSpPr txBox="1"/>
          <p:nvPr/>
        </p:nvSpPr>
        <p:spPr>
          <a:xfrm>
            <a:off x="1331640" y="2780928"/>
            <a:ext cx="715195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000" dirty="0" err="1" smtClean="0">
                <a:solidFill>
                  <a:schemeClr val="bg1"/>
                </a:solidFill>
                <a:latin typeface="Fira Sans SemiBold" pitchFamily="34" charset="0"/>
                <a:ea typeface="Fira Sans SemiBold" pitchFamily="34" charset="0"/>
              </a:rPr>
              <a:t>Reactive</a:t>
            </a:r>
            <a:r>
              <a:rPr lang="fr-FR" sz="6000" dirty="0" smtClean="0">
                <a:solidFill>
                  <a:schemeClr val="bg1"/>
                </a:solidFill>
                <a:latin typeface="Fira Sans SemiBold" pitchFamily="34" charset="0"/>
                <a:ea typeface="Fira Sans SemiBold" pitchFamily="34" charset="0"/>
              </a:rPr>
              <a:t> Extensions</a:t>
            </a:r>
            <a:endParaRPr lang="fr-FR" sz="6000" dirty="0">
              <a:solidFill>
                <a:schemeClr val="bg1"/>
              </a:solidFill>
              <a:latin typeface="Fira Sans SemiBold" pitchFamily="34" charset="0"/>
              <a:ea typeface="Fira Sans SemiBold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HOME\Desktop\Présentation RX\PPT\11-Cambridge\Cambridge-07-flow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3999" cy="6862225"/>
          </a:xfrm>
          <a:prstGeom prst="rect">
            <a:avLst/>
          </a:prstGeom>
          <a:noFill/>
        </p:spPr>
      </p:pic>
      <p:sp>
        <p:nvSpPr>
          <p:cNvPr id="6" name="ZoneTexte 5"/>
          <p:cNvSpPr txBox="1"/>
          <p:nvPr/>
        </p:nvSpPr>
        <p:spPr>
          <a:xfrm>
            <a:off x="4067944" y="2308810"/>
            <a:ext cx="11079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 smtClean="0">
                <a:solidFill>
                  <a:schemeClr val="bg1">
                    <a:lumMod val="8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next</a:t>
            </a:r>
            <a:r>
              <a:rPr lang="fr-FR" sz="2000" dirty="0" smtClean="0">
                <a:solidFill>
                  <a:schemeClr val="bg1">
                    <a:lumMod val="8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()</a:t>
            </a:r>
            <a:endParaRPr lang="fr-FR" sz="2000" dirty="0">
              <a:solidFill>
                <a:schemeClr val="bg1">
                  <a:lumMod val="85000"/>
                </a:schemeClr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  <p:sp>
        <p:nvSpPr>
          <p:cNvPr id="7" name="Organigramme : Connecteur 6"/>
          <p:cNvSpPr/>
          <p:nvPr/>
        </p:nvSpPr>
        <p:spPr>
          <a:xfrm>
            <a:off x="2186110" y="2492896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9" name="Connecteur droit avec flèche 8"/>
          <p:cNvCxnSpPr/>
          <p:nvPr/>
        </p:nvCxnSpPr>
        <p:spPr>
          <a:xfrm>
            <a:off x="3113588" y="2636912"/>
            <a:ext cx="2952328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3" name="ZoneTexte 12"/>
          <p:cNvSpPr txBox="1"/>
          <p:nvPr/>
        </p:nvSpPr>
        <p:spPr>
          <a:xfrm>
            <a:off x="3412454" y="548680"/>
            <a:ext cx="20385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 err="1" smtClean="0">
                <a:solidFill>
                  <a:schemeClr val="bg1"/>
                </a:solidFill>
                <a:latin typeface="Fira Sans Medium" pitchFamily="34" charset="0"/>
                <a:ea typeface="Fira Sans Medium" pitchFamily="34" charset="0"/>
              </a:rPr>
              <a:t>Itérateur</a:t>
            </a:r>
            <a:endParaRPr lang="fr-FR" sz="3600" dirty="0">
              <a:solidFill>
                <a:schemeClr val="bg1"/>
              </a:solidFill>
              <a:latin typeface="Fira Sans Medium" pitchFamily="34" charset="0"/>
              <a:ea typeface="Fira Sans Medium" pitchFamily="34" charset="0"/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4021816" y="2956882"/>
            <a:ext cx="11079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smtClean="0">
                <a:solidFill>
                  <a:schemeClr val="bg1">
                    <a:lumMod val="8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return</a:t>
            </a:r>
            <a:endParaRPr lang="fr-FR" sz="2000" dirty="0">
              <a:solidFill>
                <a:schemeClr val="bg1">
                  <a:lumMod val="85000"/>
                </a:schemeClr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  <p:cxnSp>
        <p:nvCxnSpPr>
          <p:cNvPr id="18" name="Connecteur droit avec flèche 17"/>
          <p:cNvCxnSpPr/>
          <p:nvPr/>
        </p:nvCxnSpPr>
        <p:spPr>
          <a:xfrm>
            <a:off x="3131840" y="3284984"/>
            <a:ext cx="2952328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9" name="Organigramme : Connecteur 18"/>
          <p:cNvSpPr/>
          <p:nvPr/>
        </p:nvSpPr>
        <p:spPr>
          <a:xfrm>
            <a:off x="1727184" y="2492896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Organigramme : Connecteur 20"/>
          <p:cNvSpPr/>
          <p:nvPr/>
        </p:nvSpPr>
        <p:spPr>
          <a:xfrm>
            <a:off x="1268258" y="2492896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Organigramme : Connecteur 27"/>
          <p:cNvSpPr/>
          <p:nvPr/>
        </p:nvSpPr>
        <p:spPr>
          <a:xfrm>
            <a:off x="7213731" y="2492896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Organigramme : Connecteur 28"/>
          <p:cNvSpPr/>
          <p:nvPr/>
        </p:nvSpPr>
        <p:spPr>
          <a:xfrm>
            <a:off x="6750242" y="2492896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Organigramme : Connecteur 29"/>
          <p:cNvSpPr/>
          <p:nvPr/>
        </p:nvSpPr>
        <p:spPr>
          <a:xfrm>
            <a:off x="6286753" y="2492896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Organigramme : Connecteur 30"/>
          <p:cNvSpPr/>
          <p:nvPr/>
        </p:nvSpPr>
        <p:spPr>
          <a:xfrm>
            <a:off x="2177484" y="3140968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Organigramme : Connecteur 31"/>
          <p:cNvSpPr/>
          <p:nvPr/>
        </p:nvSpPr>
        <p:spPr>
          <a:xfrm>
            <a:off x="1718558" y="3140968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Organigramme : Connecteur 32"/>
          <p:cNvSpPr/>
          <p:nvPr/>
        </p:nvSpPr>
        <p:spPr>
          <a:xfrm>
            <a:off x="1259632" y="3140968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4" name="ZoneTexte 53"/>
          <p:cNvSpPr txBox="1"/>
          <p:nvPr/>
        </p:nvSpPr>
        <p:spPr>
          <a:xfrm>
            <a:off x="4067944" y="3604954"/>
            <a:ext cx="11079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 smtClean="0">
                <a:solidFill>
                  <a:schemeClr val="bg1">
                    <a:lumMod val="8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next</a:t>
            </a:r>
            <a:r>
              <a:rPr lang="fr-FR" sz="2000" dirty="0" smtClean="0">
                <a:solidFill>
                  <a:schemeClr val="bg1">
                    <a:lumMod val="8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()</a:t>
            </a:r>
            <a:endParaRPr lang="fr-FR" sz="2000" dirty="0">
              <a:solidFill>
                <a:schemeClr val="bg1">
                  <a:lumMod val="85000"/>
                </a:schemeClr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  <p:sp>
        <p:nvSpPr>
          <p:cNvPr id="55" name="Organigramme : Connecteur 54"/>
          <p:cNvSpPr/>
          <p:nvPr/>
        </p:nvSpPr>
        <p:spPr>
          <a:xfrm>
            <a:off x="2177484" y="3789040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56" name="Connecteur droit avec flèche 55"/>
          <p:cNvCxnSpPr/>
          <p:nvPr/>
        </p:nvCxnSpPr>
        <p:spPr>
          <a:xfrm>
            <a:off x="3131840" y="3933056"/>
            <a:ext cx="2952328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8" name="ZoneTexte 57"/>
          <p:cNvSpPr txBox="1"/>
          <p:nvPr/>
        </p:nvSpPr>
        <p:spPr>
          <a:xfrm>
            <a:off x="4040068" y="4253026"/>
            <a:ext cx="11079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smtClean="0">
                <a:solidFill>
                  <a:schemeClr val="bg1">
                    <a:lumMod val="8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return</a:t>
            </a:r>
            <a:endParaRPr lang="fr-FR" sz="2000" dirty="0">
              <a:solidFill>
                <a:schemeClr val="bg1">
                  <a:lumMod val="85000"/>
                </a:schemeClr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  <p:cxnSp>
        <p:nvCxnSpPr>
          <p:cNvPr id="59" name="Connecteur droit avec flèche 58"/>
          <p:cNvCxnSpPr/>
          <p:nvPr/>
        </p:nvCxnSpPr>
        <p:spPr>
          <a:xfrm>
            <a:off x="3131840" y="4581128"/>
            <a:ext cx="2952328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60" name="Organigramme : Connecteur 59"/>
          <p:cNvSpPr/>
          <p:nvPr/>
        </p:nvSpPr>
        <p:spPr>
          <a:xfrm>
            <a:off x="1718558" y="3789040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" name="Organigramme : Connecteur 60"/>
          <p:cNvSpPr/>
          <p:nvPr/>
        </p:nvSpPr>
        <p:spPr>
          <a:xfrm>
            <a:off x="1259632" y="3789040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5" name="Organigramme : Connecteur 64"/>
          <p:cNvSpPr/>
          <p:nvPr/>
        </p:nvSpPr>
        <p:spPr>
          <a:xfrm>
            <a:off x="2177484" y="4437112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6" name="Organigramme : Connecteur 65"/>
          <p:cNvSpPr/>
          <p:nvPr/>
        </p:nvSpPr>
        <p:spPr>
          <a:xfrm>
            <a:off x="1718558" y="4437112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7" name="Organigramme : Connecteur 66"/>
          <p:cNvSpPr/>
          <p:nvPr/>
        </p:nvSpPr>
        <p:spPr>
          <a:xfrm>
            <a:off x="1259632" y="4437112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0" name="ZoneTexte 69"/>
          <p:cNvSpPr txBox="1"/>
          <p:nvPr/>
        </p:nvSpPr>
        <p:spPr>
          <a:xfrm>
            <a:off x="4067944" y="4901098"/>
            <a:ext cx="11079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 smtClean="0">
                <a:solidFill>
                  <a:schemeClr val="bg1">
                    <a:lumMod val="8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next</a:t>
            </a:r>
            <a:r>
              <a:rPr lang="fr-FR" sz="2000" dirty="0" smtClean="0">
                <a:solidFill>
                  <a:schemeClr val="bg1">
                    <a:lumMod val="8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()</a:t>
            </a:r>
            <a:endParaRPr lang="fr-FR" sz="2000" dirty="0">
              <a:solidFill>
                <a:schemeClr val="bg1">
                  <a:lumMod val="85000"/>
                </a:schemeClr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  <p:sp>
        <p:nvSpPr>
          <p:cNvPr id="71" name="Organigramme : Connecteur 70"/>
          <p:cNvSpPr/>
          <p:nvPr/>
        </p:nvSpPr>
        <p:spPr>
          <a:xfrm>
            <a:off x="2177484" y="5085184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72" name="Connecteur droit avec flèche 71"/>
          <p:cNvCxnSpPr/>
          <p:nvPr/>
        </p:nvCxnSpPr>
        <p:spPr>
          <a:xfrm>
            <a:off x="3131840" y="5229200"/>
            <a:ext cx="2952328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6" name="Organigramme : Connecteur 75"/>
          <p:cNvSpPr/>
          <p:nvPr/>
        </p:nvSpPr>
        <p:spPr>
          <a:xfrm>
            <a:off x="1718558" y="5085184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7" name="Organigramme : Connecteur 76"/>
          <p:cNvSpPr/>
          <p:nvPr/>
        </p:nvSpPr>
        <p:spPr>
          <a:xfrm>
            <a:off x="1259632" y="5085184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9" name="Organigramme : Connecteur 88"/>
          <p:cNvSpPr/>
          <p:nvPr/>
        </p:nvSpPr>
        <p:spPr>
          <a:xfrm>
            <a:off x="7227170" y="3140968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0" name="Organigramme : Connecteur 89"/>
          <p:cNvSpPr/>
          <p:nvPr/>
        </p:nvSpPr>
        <p:spPr>
          <a:xfrm>
            <a:off x="6763681" y="3140968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1" name="Organigramme : Connecteur 90"/>
          <p:cNvSpPr/>
          <p:nvPr/>
        </p:nvSpPr>
        <p:spPr>
          <a:xfrm>
            <a:off x="6300192" y="3140968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2" name="Organigramme : Connecteur 91"/>
          <p:cNvSpPr/>
          <p:nvPr/>
        </p:nvSpPr>
        <p:spPr>
          <a:xfrm>
            <a:off x="7227170" y="3789040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3" name="Organigramme : Connecteur 92"/>
          <p:cNvSpPr/>
          <p:nvPr/>
        </p:nvSpPr>
        <p:spPr>
          <a:xfrm>
            <a:off x="6763681" y="3789040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4" name="Organigramme : Connecteur 93"/>
          <p:cNvSpPr/>
          <p:nvPr/>
        </p:nvSpPr>
        <p:spPr>
          <a:xfrm>
            <a:off x="6300192" y="3789040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5" name="Organigramme : Connecteur 94"/>
          <p:cNvSpPr/>
          <p:nvPr/>
        </p:nvSpPr>
        <p:spPr>
          <a:xfrm>
            <a:off x="7227170" y="4437112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6" name="Organigramme : Connecteur 95"/>
          <p:cNvSpPr/>
          <p:nvPr/>
        </p:nvSpPr>
        <p:spPr>
          <a:xfrm>
            <a:off x="6763681" y="4437112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7" name="Organigramme : Connecteur 96"/>
          <p:cNvSpPr/>
          <p:nvPr/>
        </p:nvSpPr>
        <p:spPr>
          <a:xfrm>
            <a:off x="6300192" y="4437112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8" name="Organigramme : Connecteur 97"/>
          <p:cNvSpPr/>
          <p:nvPr/>
        </p:nvSpPr>
        <p:spPr>
          <a:xfrm>
            <a:off x="7227170" y="5085184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9" name="Organigramme : Connecteur 98"/>
          <p:cNvSpPr/>
          <p:nvPr/>
        </p:nvSpPr>
        <p:spPr>
          <a:xfrm>
            <a:off x="6763681" y="5085184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0" name="Organigramme : Connecteur 99"/>
          <p:cNvSpPr/>
          <p:nvPr/>
        </p:nvSpPr>
        <p:spPr>
          <a:xfrm>
            <a:off x="6300192" y="5085184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7" name="ZoneTexte 56"/>
          <p:cNvSpPr txBox="1"/>
          <p:nvPr/>
        </p:nvSpPr>
        <p:spPr>
          <a:xfrm>
            <a:off x="6450123" y="1700808"/>
            <a:ext cx="10021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smtClean="0">
                <a:solidFill>
                  <a:schemeClr val="bg1"/>
                </a:solidFill>
                <a:latin typeface="Fira Sans Medium" pitchFamily="34" charset="0"/>
                <a:ea typeface="Fira Sans Medium" pitchFamily="34" charset="0"/>
                <a:cs typeface="Lucida Sans Unicode" pitchFamily="34" charset="0"/>
              </a:rPr>
              <a:t>Client</a:t>
            </a:r>
            <a:endParaRPr lang="fr-FR" sz="2400" dirty="0">
              <a:solidFill>
                <a:schemeClr val="bg1"/>
              </a:solidFill>
              <a:latin typeface="Fira Sans Medium" pitchFamily="34" charset="0"/>
              <a:ea typeface="Fira Sans Medium" pitchFamily="34" charset="0"/>
              <a:cs typeface="Lucida Sans Unicode" pitchFamily="34" charset="0"/>
            </a:endParaRPr>
          </a:p>
        </p:txBody>
      </p:sp>
      <p:sp>
        <p:nvSpPr>
          <p:cNvPr id="62" name="ZoneTexte 61"/>
          <p:cNvSpPr txBox="1"/>
          <p:nvPr/>
        </p:nvSpPr>
        <p:spPr>
          <a:xfrm>
            <a:off x="1007793" y="1700808"/>
            <a:ext cx="18360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smtClean="0">
                <a:solidFill>
                  <a:schemeClr val="bg1"/>
                </a:solidFill>
                <a:latin typeface="Fira Sans Medium" pitchFamily="34" charset="0"/>
                <a:ea typeface="Fira Sans Medium" pitchFamily="34" charset="0"/>
                <a:cs typeface="Lucida Sans Unicode" pitchFamily="34" charset="0"/>
              </a:rPr>
              <a:t>Fournisseur</a:t>
            </a:r>
            <a:endParaRPr lang="fr-FR" sz="2400" dirty="0">
              <a:solidFill>
                <a:schemeClr val="bg1"/>
              </a:solidFill>
              <a:latin typeface="Fira Sans Medium" pitchFamily="34" charset="0"/>
              <a:ea typeface="Fira Sans Medium" pitchFamily="34" charset="0"/>
              <a:cs typeface="Lucida Sans Unicode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HOME\Desktop\Présentation RX\PPT\Arriere plans\Redbridge-04-ardois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62225"/>
          </a:xfrm>
          <a:prstGeom prst="rect">
            <a:avLst/>
          </a:prstGeom>
          <a:noFill/>
        </p:spPr>
      </p:pic>
      <p:sp>
        <p:nvSpPr>
          <p:cNvPr id="16" name="ZoneTexte 15"/>
          <p:cNvSpPr txBox="1"/>
          <p:nvPr/>
        </p:nvSpPr>
        <p:spPr>
          <a:xfrm>
            <a:off x="971600" y="1844824"/>
            <a:ext cx="6912470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fromWebSocket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('ws://localhost:8887/')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.throttleFirst(150)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.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subscribe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   	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function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(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evt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 {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	</a:t>
            </a:r>
            <a:r>
              <a:rPr lang="fr-FR" dirty="0" smtClean="0">
                <a:solidFill>
                  <a:srgbClr val="FFC000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var </a:t>
            </a:r>
            <a:r>
              <a:rPr lang="fr-FR" dirty="0" err="1" smtClean="0">
                <a:solidFill>
                  <a:srgbClr val="FFC000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series = chart.series[0];</a:t>
            </a:r>
          </a:p>
          <a:p>
            <a:r>
              <a:rPr lang="en-US" dirty="0" smtClean="0">
                <a:solidFill>
                  <a:srgbClr val="FFC000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	</a:t>
            </a:r>
            <a:r>
              <a:rPr lang="en-US" dirty="0" err="1" smtClean="0">
                <a:solidFill>
                  <a:srgbClr val="FFC000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var</a:t>
            </a:r>
            <a:r>
              <a:rPr lang="en-US" dirty="0" smtClean="0">
                <a:solidFill>
                  <a:srgbClr val="FFC000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x = (new Date()).</a:t>
            </a:r>
            <a:r>
              <a:rPr lang="en-US" dirty="0" err="1" smtClean="0">
                <a:solidFill>
                  <a:srgbClr val="FFC000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getTime();</a:t>
            </a:r>
          </a:p>
          <a:p>
            <a:r>
              <a:rPr lang="fr-FR" dirty="0" smtClean="0">
                <a:solidFill>
                  <a:srgbClr val="FFC000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	var y = </a:t>
            </a:r>
            <a:r>
              <a:rPr lang="fr-FR" dirty="0" err="1" smtClean="0">
                <a:solidFill>
                  <a:srgbClr val="FFC000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parseFloat(evt.data);</a:t>
            </a:r>
          </a:p>
          <a:p>
            <a:r>
              <a:rPr lang="fr-FR" dirty="0" smtClean="0">
                <a:solidFill>
                  <a:srgbClr val="FFC000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	</a:t>
            </a:r>
            <a:r>
              <a:rPr lang="fr-FR" dirty="0" err="1" smtClean="0">
                <a:solidFill>
                  <a:srgbClr val="FFC000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series.addPoint([x,y], true, true);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});</a:t>
            </a:r>
          </a:p>
          <a:p>
            <a:endParaRPr lang="fr-FR" dirty="0"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6804" y="0"/>
            <a:ext cx="97176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113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HOME\Desktop\Présentation RX\PPT\11-Cambridge\Cambridge-00-Uni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3999" cy="6862224"/>
          </a:xfrm>
          <a:prstGeom prst="rect">
            <a:avLst/>
          </a:prstGeom>
          <a:noFill/>
        </p:spPr>
      </p:pic>
      <p:sp>
        <p:nvSpPr>
          <p:cNvPr id="10" name="ZoneTexte 9"/>
          <p:cNvSpPr txBox="1"/>
          <p:nvPr/>
        </p:nvSpPr>
        <p:spPr>
          <a:xfrm>
            <a:off x="179512" y="1270501"/>
            <a:ext cx="8552341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solidFill>
                  <a:schemeClr val="bg1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RandomSource</a:t>
            </a:r>
            <a:r>
              <a:rPr lang="fr-FR" dirty="0" smtClean="0">
                <a:solidFill>
                  <a:schemeClr val="bg1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</a:t>
            </a:r>
            <a:r>
              <a:rPr lang="fr-FR" dirty="0">
                <a:solidFill>
                  <a:schemeClr val="bg1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source = new </a:t>
            </a:r>
            <a:r>
              <a:rPr lang="fr-FR" dirty="0" err="1">
                <a:solidFill>
                  <a:schemeClr val="bg1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RandomSource</a:t>
            </a:r>
            <a:r>
              <a:rPr lang="fr-FR" dirty="0">
                <a:solidFill>
                  <a:schemeClr val="bg1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();</a:t>
            </a:r>
          </a:p>
          <a:p>
            <a:endParaRPr lang="fr-FR" dirty="0">
              <a:solidFill>
                <a:schemeClr val="bg1"/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  <a:p>
            <a:r>
              <a:rPr lang="fr-FR" dirty="0" err="1" smtClean="0">
                <a:solidFill>
                  <a:schemeClr val="bg1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MessageEmitter</a:t>
            </a:r>
            <a:r>
              <a:rPr lang="fr-FR" dirty="0" smtClean="0">
                <a:solidFill>
                  <a:schemeClr val="bg1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&lt;</a:t>
            </a:r>
            <a:r>
              <a:rPr lang="fr-FR" dirty="0" err="1" smtClean="0">
                <a:solidFill>
                  <a:schemeClr val="bg1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Float</a:t>
            </a:r>
            <a:r>
              <a:rPr lang="fr-FR" dirty="0">
                <a:solidFill>
                  <a:schemeClr val="bg1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&gt; </a:t>
            </a:r>
            <a:r>
              <a:rPr lang="fr-FR" dirty="0" err="1" smtClean="0">
                <a:solidFill>
                  <a:schemeClr val="bg1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emitter</a:t>
            </a:r>
            <a:r>
              <a:rPr lang="fr-FR" dirty="0" smtClean="0">
                <a:solidFill>
                  <a:schemeClr val="bg1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</a:t>
            </a:r>
            <a:r>
              <a:rPr lang="fr-FR" dirty="0">
                <a:solidFill>
                  <a:schemeClr val="bg1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= new </a:t>
            </a:r>
            <a:r>
              <a:rPr lang="fr-FR" dirty="0" err="1">
                <a:solidFill>
                  <a:schemeClr val="bg1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MessageEmitter</a:t>
            </a:r>
            <a:r>
              <a:rPr lang="fr-FR" dirty="0">
                <a:solidFill>
                  <a:schemeClr val="bg1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&lt;&gt;();</a:t>
            </a:r>
          </a:p>
          <a:p>
            <a:r>
              <a:rPr lang="fr-FR" dirty="0" err="1" smtClean="0">
                <a:solidFill>
                  <a:schemeClr val="bg1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emitter.setConnectionString</a:t>
            </a:r>
            <a:r>
              <a:rPr lang="fr-FR" dirty="0">
                <a:solidFill>
                  <a:schemeClr val="bg1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("</a:t>
            </a:r>
            <a:r>
              <a:rPr lang="fr-FR" dirty="0" err="1">
                <a:solidFill>
                  <a:schemeClr val="bg1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tcp</a:t>
            </a:r>
            <a:r>
              <a:rPr lang="fr-FR" dirty="0">
                <a:solidFill>
                  <a:schemeClr val="bg1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://*:</a:t>
            </a:r>
            <a:r>
              <a:rPr lang="fr-FR" dirty="0" smtClean="0">
                <a:solidFill>
                  <a:schemeClr val="bg1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5556");</a:t>
            </a:r>
            <a:endParaRPr lang="fr-FR" dirty="0">
              <a:solidFill>
                <a:schemeClr val="bg1"/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  <a:p>
            <a:endParaRPr lang="fr-FR" dirty="0">
              <a:solidFill>
                <a:schemeClr val="bg1"/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  <a:p>
            <a:r>
              <a:rPr lang="fr-FR" dirty="0" err="1" smtClean="0">
                <a:solidFill>
                  <a:schemeClr val="bg1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WebSocketServerBlock</a:t>
            </a:r>
            <a:r>
              <a:rPr lang="fr-FR" dirty="0" smtClean="0">
                <a:solidFill>
                  <a:schemeClr val="bg1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</a:t>
            </a:r>
            <a:r>
              <a:rPr lang="fr-FR" dirty="0" err="1">
                <a:solidFill>
                  <a:schemeClr val="bg1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webSocket</a:t>
            </a:r>
            <a:r>
              <a:rPr lang="fr-FR" dirty="0">
                <a:solidFill>
                  <a:schemeClr val="bg1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= new </a:t>
            </a:r>
            <a:r>
              <a:rPr lang="fr-FR" dirty="0" err="1">
                <a:solidFill>
                  <a:schemeClr val="bg1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WebSocketServerBlock</a:t>
            </a:r>
            <a:r>
              <a:rPr lang="fr-FR" dirty="0">
                <a:solidFill>
                  <a:schemeClr val="bg1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();</a:t>
            </a:r>
          </a:p>
          <a:p>
            <a:r>
              <a:rPr lang="fr-FR" dirty="0" err="1" smtClean="0">
                <a:solidFill>
                  <a:schemeClr val="bg1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webSocket.setAdress</a:t>
            </a:r>
            <a:r>
              <a:rPr lang="fr-FR" dirty="0" smtClean="0">
                <a:solidFill>
                  <a:schemeClr val="bg1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(8887);</a:t>
            </a:r>
          </a:p>
          <a:p>
            <a:endParaRPr lang="fr-FR" dirty="0" smtClean="0">
              <a:solidFill>
                <a:schemeClr val="bg1"/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186044" y="766445"/>
            <a:ext cx="12089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smtClean="0">
                <a:solidFill>
                  <a:srgbClr val="FFC000"/>
                </a:solidFill>
                <a:latin typeface="Aint Nothing Fancy" pitchFamily="2" charset="0"/>
              </a:rPr>
              <a:t>// Blocks</a:t>
            </a:r>
            <a:endParaRPr lang="fr-FR" sz="2000" dirty="0">
              <a:solidFill>
                <a:srgbClr val="FFC000"/>
              </a:solidFill>
              <a:latin typeface="Aint Nothing Fanc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2878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HOME\Desktop\Présentation RX\PPT\11-Cambridge\Cambridge-00-Uni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3999" cy="6862224"/>
          </a:xfrm>
          <a:prstGeom prst="rect">
            <a:avLst/>
          </a:prstGeom>
          <a:noFill/>
        </p:spPr>
      </p:pic>
      <p:sp>
        <p:nvSpPr>
          <p:cNvPr id="6" name="ZoneTexte 5"/>
          <p:cNvSpPr txBox="1"/>
          <p:nvPr/>
        </p:nvSpPr>
        <p:spPr>
          <a:xfrm>
            <a:off x="179512" y="1270501"/>
            <a:ext cx="8552341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solidFill>
                  <a:schemeClr val="bg1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RandomSource</a:t>
            </a:r>
            <a:r>
              <a:rPr lang="fr-FR" dirty="0" smtClean="0">
                <a:solidFill>
                  <a:schemeClr val="bg1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</a:t>
            </a:r>
            <a:r>
              <a:rPr lang="fr-FR" dirty="0">
                <a:solidFill>
                  <a:schemeClr val="bg1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source = new </a:t>
            </a:r>
            <a:r>
              <a:rPr lang="fr-FR" dirty="0" err="1">
                <a:solidFill>
                  <a:schemeClr val="bg1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RandomSource</a:t>
            </a:r>
            <a:r>
              <a:rPr lang="fr-FR" dirty="0">
                <a:solidFill>
                  <a:schemeClr val="bg1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();</a:t>
            </a:r>
          </a:p>
          <a:p>
            <a:endParaRPr lang="fr-FR" dirty="0">
              <a:solidFill>
                <a:schemeClr val="bg1"/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  <a:p>
            <a:r>
              <a:rPr lang="fr-FR" dirty="0" err="1" smtClean="0">
                <a:solidFill>
                  <a:schemeClr val="bg1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MessageEmitter</a:t>
            </a:r>
            <a:r>
              <a:rPr lang="fr-FR" dirty="0" smtClean="0">
                <a:solidFill>
                  <a:schemeClr val="bg1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&lt;</a:t>
            </a:r>
            <a:r>
              <a:rPr lang="fr-FR" dirty="0" err="1" smtClean="0">
                <a:solidFill>
                  <a:schemeClr val="bg1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Float</a:t>
            </a:r>
            <a:r>
              <a:rPr lang="fr-FR" dirty="0">
                <a:solidFill>
                  <a:schemeClr val="bg1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&gt; </a:t>
            </a:r>
            <a:r>
              <a:rPr lang="fr-FR" dirty="0" err="1" smtClean="0">
                <a:solidFill>
                  <a:schemeClr val="bg1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emitter</a:t>
            </a:r>
            <a:r>
              <a:rPr lang="fr-FR" dirty="0" smtClean="0">
                <a:solidFill>
                  <a:schemeClr val="bg1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</a:t>
            </a:r>
            <a:r>
              <a:rPr lang="fr-FR" dirty="0">
                <a:solidFill>
                  <a:schemeClr val="bg1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= new </a:t>
            </a:r>
            <a:r>
              <a:rPr lang="fr-FR" dirty="0" err="1">
                <a:solidFill>
                  <a:schemeClr val="bg1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MessageEmitter</a:t>
            </a:r>
            <a:r>
              <a:rPr lang="fr-FR" dirty="0">
                <a:solidFill>
                  <a:schemeClr val="bg1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&lt;&gt;();</a:t>
            </a:r>
          </a:p>
          <a:p>
            <a:r>
              <a:rPr lang="fr-FR" dirty="0" err="1" smtClean="0">
                <a:solidFill>
                  <a:schemeClr val="bg1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emitter.setConnectionString</a:t>
            </a:r>
            <a:r>
              <a:rPr lang="fr-FR" dirty="0">
                <a:solidFill>
                  <a:schemeClr val="bg1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("</a:t>
            </a:r>
            <a:r>
              <a:rPr lang="fr-FR" dirty="0" err="1">
                <a:solidFill>
                  <a:schemeClr val="bg1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tcp</a:t>
            </a:r>
            <a:r>
              <a:rPr lang="fr-FR" dirty="0">
                <a:solidFill>
                  <a:schemeClr val="bg1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://*:</a:t>
            </a:r>
            <a:r>
              <a:rPr lang="fr-FR" dirty="0" smtClean="0">
                <a:solidFill>
                  <a:schemeClr val="bg1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5556");</a:t>
            </a:r>
            <a:endParaRPr lang="fr-FR" dirty="0">
              <a:solidFill>
                <a:schemeClr val="bg1"/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  <a:p>
            <a:endParaRPr lang="fr-FR" dirty="0">
              <a:solidFill>
                <a:schemeClr val="bg1"/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  <a:p>
            <a:r>
              <a:rPr lang="fr-FR" dirty="0" err="1" smtClean="0">
                <a:solidFill>
                  <a:schemeClr val="bg1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WebSocketServerBlock</a:t>
            </a:r>
            <a:r>
              <a:rPr lang="fr-FR" dirty="0" smtClean="0">
                <a:solidFill>
                  <a:schemeClr val="bg1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</a:t>
            </a:r>
            <a:r>
              <a:rPr lang="fr-FR" dirty="0" err="1">
                <a:solidFill>
                  <a:schemeClr val="bg1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webSocket</a:t>
            </a:r>
            <a:r>
              <a:rPr lang="fr-FR" dirty="0">
                <a:solidFill>
                  <a:schemeClr val="bg1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= new </a:t>
            </a:r>
            <a:r>
              <a:rPr lang="fr-FR" dirty="0" err="1">
                <a:solidFill>
                  <a:schemeClr val="bg1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WebSocketServerBlock</a:t>
            </a:r>
            <a:r>
              <a:rPr lang="fr-FR" dirty="0">
                <a:solidFill>
                  <a:schemeClr val="bg1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();</a:t>
            </a:r>
          </a:p>
          <a:p>
            <a:r>
              <a:rPr lang="fr-FR" dirty="0" err="1" smtClean="0">
                <a:solidFill>
                  <a:schemeClr val="bg1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webSocket.setAdress</a:t>
            </a:r>
            <a:r>
              <a:rPr lang="fr-FR" dirty="0" smtClean="0">
                <a:solidFill>
                  <a:schemeClr val="bg1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(8887);</a:t>
            </a:r>
          </a:p>
          <a:p>
            <a:endParaRPr lang="fr-FR" dirty="0" smtClean="0">
              <a:solidFill>
                <a:schemeClr val="bg1"/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186044" y="766445"/>
            <a:ext cx="12089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smtClean="0">
                <a:solidFill>
                  <a:srgbClr val="FFC000"/>
                </a:solidFill>
                <a:latin typeface="Aint Nothing Fancy" pitchFamily="2" charset="0"/>
              </a:rPr>
              <a:t>// Blocks</a:t>
            </a:r>
            <a:endParaRPr lang="fr-FR" sz="2000" dirty="0">
              <a:solidFill>
                <a:srgbClr val="FFC000"/>
              </a:solidFill>
              <a:latin typeface="Aint Nothing Fancy" pitchFamily="2" charset="0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179512" y="4726885"/>
            <a:ext cx="64604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>
                <a:solidFill>
                  <a:schemeClr val="bg1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source.getOut</a:t>
            </a:r>
            <a:r>
              <a:rPr lang="fr-FR" dirty="0" smtClean="0">
                <a:solidFill>
                  <a:schemeClr val="bg1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().</a:t>
            </a:r>
            <a:r>
              <a:rPr lang="fr-FR" dirty="0" err="1" smtClean="0">
                <a:solidFill>
                  <a:schemeClr val="bg1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subscribe</a:t>
            </a:r>
            <a:r>
              <a:rPr lang="fr-FR" dirty="0" smtClean="0">
                <a:solidFill>
                  <a:schemeClr val="bg1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  <a:r>
              <a:rPr lang="fr-FR" dirty="0" err="1" smtClean="0">
                <a:solidFill>
                  <a:schemeClr val="bg1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emitter.getIn</a:t>
            </a:r>
            <a:r>
              <a:rPr lang="fr-FR" dirty="0">
                <a:solidFill>
                  <a:schemeClr val="bg1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());</a:t>
            </a:r>
          </a:p>
          <a:p>
            <a:r>
              <a:rPr lang="fr-FR" dirty="0" err="1" smtClean="0">
                <a:solidFill>
                  <a:schemeClr val="bg1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source.getOut</a:t>
            </a:r>
            <a:r>
              <a:rPr lang="fr-FR" dirty="0">
                <a:solidFill>
                  <a:schemeClr val="bg1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().</a:t>
            </a:r>
            <a:r>
              <a:rPr lang="fr-FR" dirty="0" err="1">
                <a:solidFill>
                  <a:schemeClr val="bg1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subscribe</a:t>
            </a:r>
            <a:r>
              <a:rPr lang="fr-FR" dirty="0">
                <a:solidFill>
                  <a:schemeClr val="bg1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  <a:r>
              <a:rPr lang="fr-FR" dirty="0" err="1">
                <a:solidFill>
                  <a:schemeClr val="bg1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webSocket.getIn</a:t>
            </a:r>
            <a:r>
              <a:rPr lang="fr-FR" dirty="0">
                <a:solidFill>
                  <a:schemeClr val="bg1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());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179512" y="4150821"/>
            <a:ext cx="17572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smtClean="0">
                <a:solidFill>
                  <a:srgbClr val="FFC000"/>
                </a:solidFill>
                <a:latin typeface="Aint Nothing Fancy" pitchFamily="2" charset="0"/>
              </a:rPr>
              <a:t>// Connexions</a:t>
            </a:r>
            <a:endParaRPr lang="fr-FR" sz="2000" dirty="0">
              <a:solidFill>
                <a:srgbClr val="FFC000"/>
              </a:solidFill>
              <a:latin typeface="Aint Nothing Fanc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616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HOME\Desktop\Présentation RX\PPT\11-Cambridge\Cambridge-00-Uni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3999" cy="6862224"/>
          </a:xfrm>
          <a:prstGeom prst="rect">
            <a:avLst/>
          </a:prstGeom>
          <a:noFill/>
        </p:spPr>
      </p:pic>
      <p:sp>
        <p:nvSpPr>
          <p:cNvPr id="5" name="ZoneTexte 4"/>
          <p:cNvSpPr txBox="1"/>
          <p:nvPr/>
        </p:nvSpPr>
        <p:spPr>
          <a:xfrm>
            <a:off x="179512" y="1724615"/>
            <a:ext cx="827341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>
                <a:solidFill>
                  <a:schemeClr val="bg1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DemoFrame</a:t>
            </a:r>
            <a:r>
              <a:rPr lang="fr-FR" dirty="0">
                <a:solidFill>
                  <a:schemeClr val="bg1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frame = new </a:t>
            </a:r>
            <a:r>
              <a:rPr lang="fr-FR" dirty="0" err="1">
                <a:solidFill>
                  <a:schemeClr val="bg1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DemoFrame</a:t>
            </a:r>
            <a:r>
              <a:rPr lang="fr-FR" dirty="0">
                <a:solidFill>
                  <a:schemeClr val="bg1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("Test");</a:t>
            </a:r>
          </a:p>
          <a:p>
            <a:endParaRPr lang="fr-FR" dirty="0" smtClean="0">
              <a:solidFill>
                <a:schemeClr val="bg1"/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  <a:p>
            <a:r>
              <a:rPr lang="fr-FR" dirty="0" err="1" smtClean="0">
                <a:solidFill>
                  <a:schemeClr val="bg1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MessageReceiver</a:t>
            </a:r>
            <a:r>
              <a:rPr lang="fr-FR" dirty="0" smtClean="0">
                <a:solidFill>
                  <a:schemeClr val="bg1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&lt;</a:t>
            </a:r>
            <a:r>
              <a:rPr lang="fr-FR" dirty="0" err="1" smtClean="0">
                <a:solidFill>
                  <a:schemeClr val="bg1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Float</a:t>
            </a:r>
            <a:r>
              <a:rPr lang="fr-FR" dirty="0">
                <a:solidFill>
                  <a:schemeClr val="bg1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&gt; </a:t>
            </a:r>
            <a:r>
              <a:rPr lang="fr-FR" dirty="0" err="1">
                <a:solidFill>
                  <a:schemeClr val="bg1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receiver</a:t>
            </a:r>
            <a:r>
              <a:rPr lang="fr-FR" dirty="0">
                <a:solidFill>
                  <a:schemeClr val="bg1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= new </a:t>
            </a:r>
            <a:r>
              <a:rPr lang="fr-FR" dirty="0" err="1">
                <a:solidFill>
                  <a:schemeClr val="bg1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MessageReceiver</a:t>
            </a:r>
            <a:r>
              <a:rPr lang="fr-FR" dirty="0">
                <a:solidFill>
                  <a:schemeClr val="bg1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&lt;&gt;();</a:t>
            </a:r>
          </a:p>
          <a:p>
            <a:r>
              <a:rPr lang="fr-FR" dirty="0" err="1">
                <a:solidFill>
                  <a:schemeClr val="bg1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receiver.setConnectionString</a:t>
            </a:r>
            <a:r>
              <a:rPr lang="fr-FR" dirty="0">
                <a:solidFill>
                  <a:schemeClr val="bg1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("</a:t>
            </a:r>
            <a:r>
              <a:rPr lang="fr-FR" dirty="0" err="1">
                <a:solidFill>
                  <a:schemeClr val="bg1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tcp</a:t>
            </a:r>
            <a:r>
              <a:rPr lang="fr-FR" dirty="0">
                <a:solidFill>
                  <a:schemeClr val="bg1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://</a:t>
            </a:r>
            <a:r>
              <a:rPr lang="fr-FR" dirty="0" smtClean="0">
                <a:solidFill>
                  <a:schemeClr val="bg1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brehat:5556");</a:t>
            </a:r>
            <a:endParaRPr lang="fr-FR" dirty="0">
              <a:solidFill>
                <a:schemeClr val="bg1"/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186044" y="1220559"/>
            <a:ext cx="12089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smtClean="0">
                <a:solidFill>
                  <a:srgbClr val="FFC000"/>
                </a:solidFill>
                <a:latin typeface="Aint Nothing Fancy" pitchFamily="2" charset="0"/>
              </a:rPr>
              <a:t>// Blocks</a:t>
            </a:r>
            <a:endParaRPr lang="fr-FR" sz="2000" dirty="0">
              <a:solidFill>
                <a:srgbClr val="FFC000"/>
              </a:solidFill>
              <a:latin typeface="Aint Nothing Fanc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767255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HOME\Desktop\Présentation RX\PPT\11-Cambridge\Cambridge-00-Uni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3999" cy="6862224"/>
          </a:xfrm>
          <a:prstGeom prst="rect">
            <a:avLst/>
          </a:prstGeom>
          <a:noFill/>
        </p:spPr>
      </p:pic>
      <p:sp>
        <p:nvSpPr>
          <p:cNvPr id="10" name="ZoneTexte 9"/>
          <p:cNvSpPr txBox="1"/>
          <p:nvPr/>
        </p:nvSpPr>
        <p:spPr>
          <a:xfrm>
            <a:off x="179512" y="1724615"/>
            <a:ext cx="827341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>
                <a:solidFill>
                  <a:schemeClr val="bg1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DemoFrame</a:t>
            </a:r>
            <a:r>
              <a:rPr lang="fr-FR" dirty="0">
                <a:solidFill>
                  <a:schemeClr val="bg1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frame = new </a:t>
            </a:r>
            <a:r>
              <a:rPr lang="fr-FR" dirty="0" err="1">
                <a:solidFill>
                  <a:schemeClr val="bg1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DemoFrame</a:t>
            </a:r>
            <a:r>
              <a:rPr lang="fr-FR" dirty="0">
                <a:solidFill>
                  <a:schemeClr val="bg1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("Test");</a:t>
            </a:r>
          </a:p>
          <a:p>
            <a:endParaRPr lang="fr-FR" dirty="0" smtClean="0">
              <a:solidFill>
                <a:schemeClr val="bg1"/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  <a:p>
            <a:r>
              <a:rPr lang="fr-FR" dirty="0" err="1" smtClean="0">
                <a:solidFill>
                  <a:schemeClr val="bg1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MessageReceiver</a:t>
            </a:r>
            <a:r>
              <a:rPr lang="fr-FR" dirty="0" smtClean="0">
                <a:solidFill>
                  <a:schemeClr val="bg1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&lt;</a:t>
            </a:r>
            <a:r>
              <a:rPr lang="fr-FR" dirty="0" err="1" smtClean="0">
                <a:solidFill>
                  <a:schemeClr val="bg1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Float</a:t>
            </a:r>
            <a:r>
              <a:rPr lang="fr-FR" dirty="0">
                <a:solidFill>
                  <a:schemeClr val="bg1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&gt; </a:t>
            </a:r>
            <a:r>
              <a:rPr lang="fr-FR" dirty="0" err="1">
                <a:solidFill>
                  <a:schemeClr val="bg1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receiver</a:t>
            </a:r>
            <a:r>
              <a:rPr lang="fr-FR" dirty="0">
                <a:solidFill>
                  <a:schemeClr val="bg1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= new </a:t>
            </a:r>
            <a:r>
              <a:rPr lang="fr-FR" dirty="0" err="1">
                <a:solidFill>
                  <a:schemeClr val="bg1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MessageReceiver</a:t>
            </a:r>
            <a:r>
              <a:rPr lang="fr-FR" dirty="0">
                <a:solidFill>
                  <a:schemeClr val="bg1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&lt;&gt;();</a:t>
            </a:r>
          </a:p>
          <a:p>
            <a:r>
              <a:rPr lang="fr-FR" dirty="0" err="1">
                <a:solidFill>
                  <a:schemeClr val="bg1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receiver.setConnectionString</a:t>
            </a:r>
            <a:r>
              <a:rPr lang="fr-FR" dirty="0">
                <a:solidFill>
                  <a:schemeClr val="bg1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("</a:t>
            </a:r>
            <a:r>
              <a:rPr lang="fr-FR" dirty="0" err="1">
                <a:solidFill>
                  <a:schemeClr val="bg1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tcp</a:t>
            </a:r>
            <a:r>
              <a:rPr lang="fr-FR" dirty="0">
                <a:solidFill>
                  <a:schemeClr val="bg1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://</a:t>
            </a:r>
            <a:r>
              <a:rPr lang="fr-FR" dirty="0" smtClean="0">
                <a:solidFill>
                  <a:schemeClr val="bg1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brehat:5556");</a:t>
            </a:r>
            <a:endParaRPr lang="fr-FR" dirty="0">
              <a:solidFill>
                <a:schemeClr val="bg1"/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186044" y="1220559"/>
            <a:ext cx="12089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smtClean="0">
                <a:solidFill>
                  <a:srgbClr val="FFC000"/>
                </a:solidFill>
                <a:latin typeface="Aint Nothing Fancy" pitchFamily="2" charset="0"/>
              </a:rPr>
              <a:t>// Blocks</a:t>
            </a:r>
            <a:endParaRPr lang="fr-FR" sz="2000" dirty="0">
              <a:solidFill>
                <a:srgbClr val="FFC000"/>
              </a:solidFill>
              <a:latin typeface="Aint Nothing Fancy" pitchFamily="2" charset="0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179512" y="4509120"/>
            <a:ext cx="61815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>
                <a:solidFill>
                  <a:schemeClr val="bg1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receiver.getOut</a:t>
            </a:r>
            <a:r>
              <a:rPr lang="fr-FR" dirty="0">
                <a:solidFill>
                  <a:schemeClr val="bg1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().</a:t>
            </a:r>
            <a:r>
              <a:rPr lang="fr-FR" dirty="0" err="1">
                <a:solidFill>
                  <a:schemeClr val="bg1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subscribe</a:t>
            </a:r>
            <a:r>
              <a:rPr lang="fr-FR" dirty="0">
                <a:solidFill>
                  <a:schemeClr val="bg1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  <a:r>
              <a:rPr lang="fr-FR" dirty="0" err="1">
                <a:solidFill>
                  <a:schemeClr val="bg1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frame.getIn</a:t>
            </a:r>
            <a:r>
              <a:rPr lang="fr-FR" dirty="0">
                <a:solidFill>
                  <a:schemeClr val="bg1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());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179512" y="3933056"/>
            <a:ext cx="17572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smtClean="0">
                <a:solidFill>
                  <a:srgbClr val="FFC000"/>
                </a:solidFill>
                <a:latin typeface="Aint Nothing Fancy" pitchFamily="2" charset="0"/>
              </a:rPr>
              <a:t>// Connexions</a:t>
            </a:r>
            <a:endParaRPr lang="fr-FR" sz="2000" dirty="0">
              <a:solidFill>
                <a:srgbClr val="FFC000"/>
              </a:solidFill>
              <a:latin typeface="Aint Nothing Fanc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9842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9144000" cy="6096000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2339752" y="5301208"/>
            <a:ext cx="500964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ira Sans Thin" panose="020B0303050000020004" pitchFamily="34" charset="0"/>
                <a:ea typeface="Fira Sans Thin" panose="020B0303050000020004" pitchFamily="34" charset="0"/>
              </a:rPr>
              <a:t>Dans mon projet ?</a:t>
            </a:r>
            <a:endParaRPr lang="fr-FR" sz="4400" dirty="0">
              <a:solidFill>
                <a:schemeClr val="tx1">
                  <a:lumMod val="85000"/>
                  <a:lumOff val="15000"/>
                </a:schemeClr>
              </a:solidFill>
              <a:latin typeface="Fira Sans Thin" panose="020B0303050000020004" pitchFamily="34" charset="0"/>
              <a:ea typeface="Fira Sans Thin" panose="020B03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1288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5" name="Picture 1" descr="F:\Documents\ANTOINE\PRESENTATION (Cours)\Pack-MVP-v1\Box-Simple-Slide\Arrieres-Plans\09-Southend\Southend-14-froiss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4225"/>
            <a:ext cx="9144000" cy="6862225"/>
          </a:xfrm>
          <a:prstGeom prst="rect">
            <a:avLst/>
          </a:prstGeom>
          <a:noFill/>
        </p:spPr>
      </p:pic>
      <p:sp>
        <p:nvSpPr>
          <p:cNvPr id="4" name="ZoneTexte 3"/>
          <p:cNvSpPr txBox="1"/>
          <p:nvPr/>
        </p:nvSpPr>
        <p:spPr>
          <a:xfrm>
            <a:off x="3347864" y="2780928"/>
            <a:ext cx="234763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5400" dirty="0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C#  .NET</a:t>
            </a:r>
            <a:endParaRPr lang="fr-FR" sz="54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5" name="Picture 1" descr="F:\Documents\ANTOINE\PRESENTATION (Cours)\Pack-MVP-v1\Box-Simple-Slide\Arrieres-Plans\09-Southend\Southend-14-froiss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4225"/>
            <a:ext cx="9144000" cy="6862225"/>
          </a:xfrm>
          <a:prstGeom prst="rect">
            <a:avLst/>
          </a:prstGeom>
          <a:noFill/>
        </p:spPr>
      </p:pic>
      <p:sp>
        <p:nvSpPr>
          <p:cNvPr id="4" name="ZoneTexte 3"/>
          <p:cNvSpPr txBox="1"/>
          <p:nvPr/>
        </p:nvSpPr>
        <p:spPr>
          <a:xfrm>
            <a:off x="3347864" y="2780928"/>
            <a:ext cx="234763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5400" dirty="0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C#  .NET</a:t>
            </a:r>
            <a:endParaRPr lang="fr-FR" sz="54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1619672" y="1196752"/>
            <a:ext cx="14157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5400" dirty="0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Java</a:t>
            </a:r>
            <a:endParaRPr lang="fr-FR" sz="54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5" name="Picture 1" descr="F:\Documents\ANTOINE\PRESENTATION (Cours)\Pack-MVP-v1\Box-Simple-Slide\Arrieres-Plans\09-Southend\Southend-14-froiss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4225"/>
            <a:ext cx="9144000" cy="6862225"/>
          </a:xfrm>
          <a:prstGeom prst="rect">
            <a:avLst/>
          </a:prstGeom>
          <a:noFill/>
        </p:spPr>
      </p:pic>
      <p:sp>
        <p:nvSpPr>
          <p:cNvPr id="4" name="ZoneTexte 3"/>
          <p:cNvSpPr txBox="1"/>
          <p:nvPr/>
        </p:nvSpPr>
        <p:spPr>
          <a:xfrm>
            <a:off x="3347864" y="2780928"/>
            <a:ext cx="234763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5400" dirty="0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C#  .NET</a:t>
            </a:r>
            <a:endParaRPr lang="fr-FR" sz="54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1619672" y="1196752"/>
            <a:ext cx="14157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5400" dirty="0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Java</a:t>
            </a:r>
            <a:endParaRPr lang="fr-FR" sz="54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5508104" y="548680"/>
            <a:ext cx="31245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5400" dirty="0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JavaScript</a:t>
            </a:r>
            <a:endParaRPr lang="fr-FR" sz="54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HOME\Desktop\Présentation RX\PPT\11-Cambridge\Cambridge-07-flow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3999" cy="6862225"/>
          </a:xfrm>
          <a:prstGeom prst="rect">
            <a:avLst/>
          </a:prstGeom>
          <a:noFill/>
        </p:spPr>
      </p:pic>
      <p:sp>
        <p:nvSpPr>
          <p:cNvPr id="6" name="ZoneTexte 5"/>
          <p:cNvSpPr txBox="1"/>
          <p:nvPr/>
        </p:nvSpPr>
        <p:spPr>
          <a:xfrm>
            <a:off x="4067944" y="2308810"/>
            <a:ext cx="11079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 smtClean="0">
                <a:solidFill>
                  <a:schemeClr val="bg1">
                    <a:lumMod val="8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next</a:t>
            </a:r>
            <a:r>
              <a:rPr lang="fr-FR" sz="2000" dirty="0" smtClean="0">
                <a:solidFill>
                  <a:schemeClr val="bg1">
                    <a:lumMod val="8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()</a:t>
            </a:r>
            <a:endParaRPr lang="fr-FR" sz="2000" dirty="0">
              <a:solidFill>
                <a:schemeClr val="bg1">
                  <a:lumMod val="85000"/>
                </a:schemeClr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  <p:sp>
        <p:nvSpPr>
          <p:cNvPr id="7" name="Organigramme : Connecteur 6"/>
          <p:cNvSpPr/>
          <p:nvPr/>
        </p:nvSpPr>
        <p:spPr>
          <a:xfrm>
            <a:off x="2186110" y="2492896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9" name="Connecteur droit avec flèche 8"/>
          <p:cNvCxnSpPr/>
          <p:nvPr/>
        </p:nvCxnSpPr>
        <p:spPr>
          <a:xfrm>
            <a:off x="3113588" y="2636912"/>
            <a:ext cx="2952328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3" name="ZoneTexte 12"/>
          <p:cNvSpPr txBox="1"/>
          <p:nvPr/>
        </p:nvSpPr>
        <p:spPr>
          <a:xfrm>
            <a:off x="3412454" y="548680"/>
            <a:ext cx="20385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 err="1" smtClean="0">
                <a:solidFill>
                  <a:schemeClr val="bg1"/>
                </a:solidFill>
                <a:latin typeface="Fira Sans Medium" pitchFamily="34" charset="0"/>
                <a:ea typeface="Fira Sans Medium" pitchFamily="34" charset="0"/>
              </a:rPr>
              <a:t>Itérateur</a:t>
            </a:r>
            <a:endParaRPr lang="fr-FR" sz="3600" dirty="0">
              <a:solidFill>
                <a:schemeClr val="bg1"/>
              </a:solidFill>
              <a:latin typeface="Fira Sans Medium" pitchFamily="34" charset="0"/>
              <a:ea typeface="Fira Sans Medium" pitchFamily="34" charset="0"/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4021816" y="2956882"/>
            <a:ext cx="11079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smtClean="0">
                <a:solidFill>
                  <a:schemeClr val="bg1">
                    <a:lumMod val="8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return</a:t>
            </a:r>
            <a:endParaRPr lang="fr-FR" sz="2000" dirty="0">
              <a:solidFill>
                <a:schemeClr val="bg1">
                  <a:lumMod val="85000"/>
                </a:schemeClr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  <p:cxnSp>
        <p:nvCxnSpPr>
          <p:cNvPr id="18" name="Connecteur droit avec flèche 17"/>
          <p:cNvCxnSpPr/>
          <p:nvPr/>
        </p:nvCxnSpPr>
        <p:spPr>
          <a:xfrm>
            <a:off x="3131840" y="3284984"/>
            <a:ext cx="2952328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9" name="Organigramme : Connecteur 18"/>
          <p:cNvSpPr/>
          <p:nvPr/>
        </p:nvSpPr>
        <p:spPr>
          <a:xfrm>
            <a:off x="1727184" y="2492896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Organigramme : Connecteur 20"/>
          <p:cNvSpPr/>
          <p:nvPr/>
        </p:nvSpPr>
        <p:spPr>
          <a:xfrm>
            <a:off x="1268258" y="2492896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Organigramme : Connecteur 27"/>
          <p:cNvSpPr/>
          <p:nvPr/>
        </p:nvSpPr>
        <p:spPr>
          <a:xfrm>
            <a:off x="7213731" y="2492896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Organigramme : Connecteur 28"/>
          <p:cNvSpPr/>
          <p:nvPr/>
        </p:nvSpPr>
        <p:spPr>
          <a:xfrm>
            <a:off x="6750242" y="2492896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Organigramme : Connecteur 29"/>
          <p:cNvSpPr/>
          <p:nvPr/>
        </p:nvSpPr>
        <p:spPr>
          <a:xfrm>
            <a:off x="6286753" y="2492896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Organigramme : Connecteur 30"/>
          <p:cNvSpPr/>
          <p:nvPr/>
        </p:nvSpPr>
        <p:spPr>
          <a:xfrm>
            <a:off x="2177484" y="3140968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Organigramme : Connecteur 31"/>
          <p:cNvSpPr/>
          <p:nvPr/>
        </p:nvSpPr>
        <p:spPr>
          <a:xfrm>
            <a:off x="1718558" y="3140968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Organigramme : Connecteur 32"/>
          <p:cNvSpPr/>
          <p:nvPr/>
        </p:nvSpPr>
        <p:spPr>
          <a:xfrm>
            <a:off x="1259632" y="3140968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4" name="ZoneTexte 53"/>
          <p:cNvSpPr txBox="1"/>
          <p:nvPr/>
        </p:nvSpPr>
        <p:spPr>
          <a:xfrm>
            <a:off x="4067944" y="3604954"/>
            <a:ext cx="11079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 smtClean="0">
                <a:solidFill>
                  <a:schemeClr val="bg1">
                    <a:lumMod val="8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next</a:t>
            </a:r>
            <a:r>
              <a:rPr lang="fr-FR" sz="2000" dirty="0" smtClean="0">
                <a:solidFill>
                  <a:schemeClr val="bg1">
                    <a:lumMod val="8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()</a:t>
            </a:r>
            <a:endParaRPr lang="fr-FR" sz="2000" dirty="0">
              <a:solidFill>
                <a:schemeClr val="bg1">
                  <a:lumMod val="85000"/>
                </a:schemeClr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  <p:sp>
        <p:nvSpPr>
          <p:cNvPr id="55" name="Organigramme : Connecteur 54"/>
          <p:cNvSpPr/>
          <p:nvPr/>
        </p:nvSpPr>
        <p:spPr>
          <a:xfrm>
            <a:off x="2177484" y="3789040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56" name="Connecteur droit avec flèche 55"/>
          <p:cNvCxnSpPr/>
          <p:nvPr/>
        </p:nvCxnSpPr>
        <p:spPr>
          <a:xfrm>
            <a:off x="3131840" y="3933056"/>
            <a:ext cx="2952328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8" name="ZoneTexte 57"/>
          <p:cNvSpPr txBox="1"/>
          <p:nvPr/>
        </p:nvSpPr>
        <p:spPr>
          <a:xfrm>
            <a:off x="4040068" y="4253026"/>
            <a:ext cx="11079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smtClean="0">
                <a:solidFill>
                  <a:schemeClr val="bg1">
                    <a:lumMod val="8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return</a:t>
            </a:r>
            <a:endParaRPr lang="fr-FR" sz="2000" dirty="0">
              <a:solidFill>
                <a:schemeClr val="bg1">
                  <a:lumMod val="85000"/>
                </a:schemeClr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  <p:cxnSp>
        <p:nvCxnSpPr>
          <p:cNvPr id="59" name="Connecteur droit avec flèche 58"/>
          <p:cNvCxnSpPr/>
          <p:nvPr/>
        </p:nvCxnSpPr>
        <p:spPr>
          <a:xfrm>
            <a:off x="3131840" y="4581128"/>
            <a:ext cx="2952328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60" name="Organigramme : Connecteur 59"/>
          <p:cNvSpPr/>
          <p:nvPr/>
        </p:nvSpPr>
        <p:spPr>
          <a:xfrm>
            <a:off x="1718558" y="3789040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" name="Organigramme : Connecteur 60"/>
          <p:cNvSpPr/>
          <p:nvPr/>
        </p:nvSpPr>
        <p:spPr>
          <a:xfrm>
            <a:off x="1259632" y="3789040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5" name="Organigramme : Connecteur 64"/>
          <p:cNvSpPr/>
          <p:nvPr/>
        </p:nvSpPr>
        <p:spPr>
          <a:xfrm>
            <a:off x="2177484" y="4437112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6" name="Organigramme : Connecteur 65"/>
          <p:cNvSpPr/>
          <p:nvPr/>
        </p:nvSpPr>
        <p:spPr>
          <a:xfrm>
            <a:off x="1718558" y="4437112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7" name="Organigramme : Connecteur 66"/>
          <p:cNvSpPr/>
          <p:nvPr/>
        </p:nvSpPr>
        <p:spPr>
          <a:xfrm>
            <a:off x="1259632" y="4437112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0" name="ZoneTexte 69"/>
          <p:cNvSpPr txBox="1"/>
          <p:nvPr/>
        </p:nvSpPr>
        <p:spPr>
          <a:xfrm>
            <a:off x="4067944" y="4901098"/>
            <a:ext cx="11079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 smtClean="0">
                <a:solidFill>
                  <a:schemeClr val="bg1">
                    <a:lumMod val="8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next</a:t>
            </a:r>
            <a:r>
              <a:rPr lang="fr-FR" sz="2000" dirty="0" smtClean="0">
                <a:solidFill>
                  <a:schemeClr val="bg1">
                    <a:lumMod val="8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()</a:t>
            </a:r>
            <a:endParaRPr lang="fr-FR" sz="2000" dirty="0">
              <a:solidFill>
                <a:schemeClr val="bg1">
                  <a:lumMod val="85000"/>
                </a:schemeClr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  <p:sp>
        <p:nvSpPr>
          <p:cNvPr id="71" name="Organigramme : Connecteur 70"/>
          <p:cNvSpPr/>
          <p:nvPr/>
        </p:nvSpPr>
        <p:spPr>
          <a:xfrm>
            <a:off x="2177484" y="5085184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72" name="Connecteur droit avec flèche 71"/>
          <p:cNvCxnSpPr/>
          <p:nvPr/>
        </p:nvCxnSpPr>
        <p:spPr>
          <a:xfrm>
            <a:off x="3131840" y="5229200"/>
            <a:ext cx="2952328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4" name="ZoneTexte 73"/>
          <p:cNvSpPr txBox="1"/>
          <p:nvPr/>
        </p:nvSpPr>
        <p:spPr>
          <a:xfrm>
            <a:off x="4040068" y="5549170"/>
            <a:ext cx="11079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smtClean="0">
                <a:solidFill>
                  <a:schemeClr val="bg1">
                    <a:lumMod val="8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return</a:t>
            </a:r>
            <a:endParaRPr lang="fr-FR" sz="2000" dirty="0">
              <a:solidFill>
                <a:schemeClr val="bg1">
                  <a:lumMod val="85000"/>
                </a:schemeClr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  <p:cxnSp>
        <p:nvCxnSpPr>
          <p:cNvPr id="75" name="Connecteur droit avec flèche 74"/>
          <p:cNvCxnSpPr/>
          <p:nvPr/>
        </p:nvCxnSpPr>
        <p:spPr>
          <a:xfrm>
            <a:off x="3131840" y="5877272"/>
            <a:ext cx="2952328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6" name="Organigramme : Connecteur 75"/>
          <p:cNvSpPr/>
          <p:nvPr/>
        </p:nvSpPr>
        <p:spPr>
          <a:xfrm>
            <a:off x="1718558" y="5085184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7" name="Organigramme : Connecteur 76"/>
          <p:cNvSpPr/>
          <p:nvPr/>
        </p:nvSpPr>
        <p:spPr>
          <a:xfrm>
            <a:off x="1259632" y="5085184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1" name="Organigramme : Connecteur 80"/>
          <p:cNvSpPr/>
          <p:nvPr/>
        </p:nvSpPr>
        <p:spPr>
          <a:xfrm>
            <a:off x="2177484" y="5733256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2" name="Organigramme : Connecteur 81"/>
          <p:cNvSpPr/>
          <p:nvPr/>
        </p:nvSpPr>
        <p:spPr>
          <a:xfrm>
            <a:off x="1718558" y="5733256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3" name="Organigramme : Connecteur 82"/>
          <p:cNvSpPr/>
          <p:nvPr/>
        </p:nvSpPr>
        <p:spPr>
          <a:xfrm>
            <a:off x="1259632" y="5733256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9" name="Organigramme : Connecteur 88"/>
          <p:cNvSpPr/>
          <p:nvPr/>
        </p:nvSpPr>
        <p:spPr>
          <a:xfrm>
            <a:off x="7227170" y="3140968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0" name="Organigramme : Connecteur 89"/>
          <p:cNvSpPr/>
          <p:nvPr/>
        </p:nvSpPr>
        <p:spPr>
          <a:xfrm>
            <a:off x="6763681" y="3140968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1" name="Organigramme : Connecteur 90"/>
          <p:cNvSpPr/>
          <p:nvPr/>
        </p:nvSpPr>
        <p:spPr>
          <a:xfrm>
            <a:off x="6300192" y="3140968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2" name="Organigramme : Connecteur 91"/>
          <p:cNvSpPr/>
          <p:nvPr/>
        </p:nvSpPr>
        <p:spPr>
          <a:xfrm>
            <a:off x="7227170" y="3789040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3" name="Organigramme : Connecteur 92"/>
          <p:cNvSpPr/>
          <p:nvPr/>
        </p:nvSpPr>
        <p:spPr>
          <a:xfrm>
            <a:off x="6763681" y="3789040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4" name="Organigramme : Connecteur 93"/>
          <p:cNvSpPr/>
          <p:nvPr/>
        </p:nvSpPr>
        <p:spPr>
          <a:xfrm>
            <a:off x="6300192" y="3789040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5" name="Organigramme : Connecteur 94"/>
          <p:cNvSpPr/>
          <p:nvPr/>
        </p:nvSpPr>
        <p:spPr>
          <a:xfrm>
            <a:off x="7227170" y="4437112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6" name="Organigramme : Connecteur 95"/>
          <p:cNvSpPr/>
          <p:nvPr/>
        </p:nvSpPr>
        <p:spPr>
          <a:xfrm>
            <a:off x="6763681" y="4437112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7" name="Organigramme : Connecteur 96"/>
          <p:cNvSpPr/>
          <p:nvPr/>
        </p:nvSpPr>
        <p:spPr>
          <a:xfrm>
            <a:off x="6300192" y="4437112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8" name="Organigramme : Connecteur 97"/>
          <p:cNvSpPr/>
          <p:nvPr/>
        </p:nvSpPr>
        <p:spPr>
          <a:xfrm>
            <a:off x="7227170" y="5085184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9" name="Organigramme : Connecteur 98"/>
          <p:cNvSpPr/>
          <p:nvPr/>
        </p:nvSpPr>
        <p:spPr>
          <a:xfrm>
            <a:off x="6763681" y="5085184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0" name="Organigramme : Connecteur 99"/>
          <p:cNvSpPr/>
          <p:nvPr/>
        </p:nvSpPr>
        <p:spPr>
          <a:xfrm>
            <a:off x="6300192" y="5085184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1" name="Organigramme : Connecteur 100"/>
          <p:cNvSpPr/>
          <p:nvPr/>
        </p:nvSpPr>
        <p:spPr>
          <a:xfrm>
            <a:off x="7227170" y="5733256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2" name="Organigramme : Connecteur 101"/>
          <p:cNvSpPr/>
          <p:nvPr/>
        </p:nvSpPr>
        <p:spPr>
          <a:xfrm>
            <a:off x="6763681" y="5733256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3" name="Organigramme : Connecteur 102"/>
          <p:cNvSpPr/>
          <p:nvPr/>
        </p:nvSpPr>
        <p:spPr>
          <a:xfrm>
            <a:off x="6300192" y="5733256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7" name="ZoneTexte 56"/>
          <p:cNvSpPr txBox="1"/>
          <p:nvPr/>
        </p:nvSpPr>
        <p:spPr>
          <a:xfrm>
            <a:off x="6450123" y="1700808"/>
            <a:ext cx="10021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smtClean="0">
                <a:solidFill>
                  <a:schemeClr val="bg1"/>
                </a:solidFill>
                <a:latin typeface="Fira Sans Medium" pitchFamily="34" charset="0"/>
                <a:ea typeface="Fira Sans Medium" pitchFamily="34" charset="0"/>
                <a:cs typeface="Lucida Sans Unicode" pitchFamily="34" charset="0"/>
              </a:rPr>
              <a:t>Client</a:t>
            </a:r>
            <a:endParaRPr lang="fr-FR" sz="2400" dirty="0">
              <a:solidFill>
                <a:schemeClr val="bg1"/>
              </a:solidFill>
              <a:latin typeface="Fira Sans Medium" pitchFamily="34" charset="0"/>
              <a:ea typeface="Fira Sans Medium" pitchFamily="34" charset="0"/>
              <a:cs typeface="Lucida Sans Unicode" pitchFamily="34" charset="0"/>
            </a:endParaRPr>
          </a:p>
        </p:txBody>
      </p:sp>
      <p:sp>
        <p:nvSpPr>
          <p:cNvPr id="62" name="ZoneTexte 61"/>
          <p:cNvSpPr txBox="1"/>
          <p:nvPr/>
        </p:nvSpPr>
        <p:spPr>
          <a:xfrm>
            <a:off x="1007793" y="1700808"/>
            <a:ext cx="18360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smtClean="0">
                <a:solidFill>
                  <a:schemeClr val="bg1"/>
                </a:solidFill>
                <a:latin typeface="Fira Sans Medium" pitchFamily="34" charset="0"/>
                <a:ea typeface="Fira Sans Medium" pitchFamily="34" charset="0"/>
                <a:cs typeface="Lucida Sans Unicode" pitchFamily="34" charset="0"/>
              </a:rPr>
              <a:t>Fournisseur</a:t>
            </a:r>
            <a:endParaRPr lang="fr-FR" sz="2400" dirty="0">
              <a:solidFill>
                <a:schemeClr val="bg1"/>
              </a:solidFill>
              <a:latin typeface="Fira Sans Medium" pitchFamily="34" charset="0"/>
              <a:ea typeface="Fira Sans Medium" pitchFamily="34" charset="0"/>
              <a:cs typeface="Lucida Sans Unicode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5" name="Picture 1" descr="F:\Documents\ANTOINE\PRESENTATION (Cours)\Pack-MVP-v1\Box-Simple-Slide\Arrieres-Plans\09-Southend\Southend-14-froiss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4225"/>
            <a:ext cx="9144000" cy="6862225"/>
          </a:xfrm>
          <a:prstGeom prst="rect">
            <a:avLst/>
          </a:prstGeom>
          <a:noFill/>
        </p:spPr>
      </p:pic>
      <p:sp>
        <p:nvSpPr>
          <p:cNvPr id="4" name="ZoneTexte 3"/>
          <p:cNvSpPr txBox="1"/>
          <p:nvPr/>
        </p:nvSpPr>
        <p:spPr>
          <a:xfrm>
            <a:off x="3347864" y="2780928"/>
            <a:ext cx="234763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5400" dirty="0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C#  .NET</a:t>
            </a:r>
            <a:endParaRPr lang="fr-FR" sz="54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1619672" y="1196752"/>
            <a:ext cx="14157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5400" dirty="0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Java</a:t>
            </a:r>
            <a:endParaRPr lang="fr-FR" sz="54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5508104" y="548680"/>
            <a:ext cx="31245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5400" dirty="0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JavaScript</a:t>
            </a:r>
            <a:endParaRPr lang="fr-FR" sz="54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1907704" y="4437112"/>
            <a:ext cx="214776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5400" dirty="0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Python</a:t>
            </a:r>
            <a:endParaRPr lang="fr-FR" sz="54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5" name="Picture 1" descr="F:\Documents\ANTOINE\PRESENTATION (Cours)\Pack-MVP-v1\Box-Simple-Slide\Arrieres-Plans\09-Southend\Southend-14-froiss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4225"/>
            <a:ext cx="9144000" cy="6862225"/>
          </a:xfrm>
          <a:prstGeom prst="rect">
            <a:avLst/>
          </a:prstGeom>
          <a:noFill/>
        </p:spPr>
      </p:pic>
      <p:sp>
        <p:nvSpPr>
          <p:cNvPr id="4" name="ZoneTexte 3"/>
          <p:cNvSpPr txBox="1"/>
          <p:nvPr/>
        </p:nvSpPr>
        <p:spPr>
          <a:xfrm>
            <a:off x="3347864" y="2780928"/>
            <a:ext cx="234763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5400" dirty="0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C#  .NET</a:t>
            </a:r>
            <a:endParaRPr lang="fr-FR" sz="54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1619672" y="1196752"/>
            <a:ext cx="14157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5400" dirty="0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Java</a:t>
            </a:r>
            <a:endParaRPr lang="fr-FR" sz="54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5508104" y="548680"/>
            <a:ext cx="31245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5400" dirty="0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JavaScript</a:t>
            </a:r>
            <a:endParaRPr lang="fr-FR" sz="54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1907704" y="4437112"/>
            <a:ext cx="214776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5400" dirty="0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Python</a:t>
            </a:r>
            <a:endParaRPr lang="fr-FR" sz="54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6804248" y="5229200"/>
            <a:ext cx="130516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5400" dirty="0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C++</a:t>
            </a:r>
            <a:endParaRPr lang="fr-FR" sz="54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5" name="Picture 1" descr="F:\Documents\ANTOINE\PRESENTATION (Cours)\Pack-MVP-v1\Box-Simple-Slide\Arrieres-Plans\09-Southend\Southend-14-froiss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4225"/>
            <a:ext cx="9144000" cy="6862225"/>
          </a:xfrm>
          <a:prstGeom prst="rect">
            <a:avLst/>
          </a:prstGeom>
          <a:noFill/>
        </p:spPr>
      </p:pic>
      <p:sp>
        <p:nvSpPr>
          <p:cNvPr id="4" name="ZoneTexte 3"/>
          <p:cNvSpPr txBox="1"/>
          <p:nvPr/>
        </p:nvSpPr>
        <p:spPr>
          <a:xfrm>
            <a:off x="3347864" y="2780928"/>
            <a:ext cx="234763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5400" dirty="0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C#  .NET</a:t>
            </a:r>
            <a:endParaRPr lang="fr-FR" sz="54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1619672" y="1196752"/>
            <a:ext cx="14157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5400" dirty="0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Java</a:t>
            </a:r>
            <a:endParaRPr lang="fr-FR" sz="54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5508104" y="548680"/>
            <a:ext cx="31245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5400" dirty="0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JavaScript</a:t>
            </a:r>
            <a:endParaRPr lang="fr-FR" sz="54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1907704" y="4437112"/>
            <a:ext cx="214776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5400" dirty="0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Python</a:t>
            </a:r>
            <a:endParaRPr lang="fr-FR" sz="54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6804248" y="5229200"/>
            <a:ext cx="130516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5400" dirty="0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C++</a:t>
            </a:r>
            <a:endParaRPr lang="fr-FR" sz="54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179512" y="2924944"/>
            <a:ext cx="159050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5400" dirty="0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Ruby</a:t>
            </a:r>
            <a:endParaRPr lang="fr-FR" sz="54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5" name="Picture 1" descr="F:\Documents\ANTOINE\PRESENTATION (Cours)\Pack-MVP-v1\Box-Simple-Slide\Arrieres-Plans\09-Southend\Southend-14-froiss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4225"/>
            <a:ext cx="9144000" cy="6862225"/>
          </a:xfrm>
          <a:prstGeom prst="rect">
            <a:avLst/>
          </a:prstGeom>
          <a:noFill/>
        </p:spPr>
      </p:pic>
      <p:sp>
        <p:nvSpPr>
          <p:cNvPr id="4" name="ZoneTexte 3"/>
          <p:cNvSpPr txBox="1"/>
          <p:nvPr/>
        </p:nvSpPr>
        <p:spPr>
          <a:xfrm>
            <a:off x="3347864" y="2780928"/>
            <a:ext cx="234763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5400" dirty="0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C#  .NET</a:t>
            </a:r>
            <a:endParaRPr lang="fr-FR" sz="54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1619672" y="1196752"/>
            <a:ext cx="14157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5400" dirty="0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Java</a:t>
            </a:r>
            <a:endParaRPr lang="fr-FR" sz="54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5508104" y="548680"/>
            <a:ext cx="31245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5400" dirty="0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JavaScript</a:t>
            </a:r>
            <a:endParaRPr lang="fr-FR" sz="54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1907704" y="4437112"/>
            <a:ext cx="214776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5400" dirty="0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Python</a:t>
            </a:r>
            <a:endParaRPr lang="fr-FR" sz="54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6804248" y="5229200"/>
            <a:ext cx="130516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5400" dirty="0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C++</a:t>
            </a:r>
            <a:endParaRPr lang="fr-FR" sz="54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1187624" y="188640"/>
            <a:ext cx="11256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Scala</a:t>
            </a:r>
            <a:endParaRPr lang="fr-FR" sz="48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179512" y="2924944"/>
            <a:ext cx="159050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5400" dirty="0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Ruby</a:t>
            </a:r>
            <a:endParaRPr lang="fr-FR" sz="54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5" name="Picture 1" descr="F:\Documents\ANTOINE\PRESENTATION (Cours)\Pack-MVP-v1\Box-Simple-Slide\Arrieres-Plans\09-Southend\Southend-14-froiss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4225"/>
            <a:ext cx="9144000" cy="6862225"/>
          </a:xfrm>
          <a:prstGeom prst="rect">
            <a:avLst/>
          </a:prstGeom>
          <a:noFill/>
        </p:spPr>
      </p:pic>
      <p:sp>
        <p:nvSpPr>
          <p:cNvPr id="4" name="ZoneTexte 3"/>
          <p:cNvSpPr txBox="1"/>
          <p:nvPr/>
        </p:nvSpPr>
        <p:spPr>
          <a:xfrm>
            <a:off x="3347864" y="2780928"/>
            <a:ext cx="234763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5400" dirty="0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C#  .NET</a:t>
            </a:r>
            <a:endParaRPr lang="fr-FR" sz="54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1619672" y="1196752"/>
            <a:ext cx="14157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5400" dirty="0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Java</a:t>
            </a:r>
            <a:endParaRPr lang="fr-FR" sz="54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5508104" y="548680"/>
            <a:ext cx="31245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5400" dirty="0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JavaScript</a:t>
            </a:r>
            <a:endParaRPr lang="fr-FR" sz="54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1907704" y="4437112"/>
            <a:ext cx="214776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5400" dirty="0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Python</a:t>
            </a:r>
            <a:endParaRPr lang="fr-FR" sz="54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6804248" y="5229200"/>
            <a:ext cx="130516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5400" dirty="0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C++</a:t>
            </a:r>
            <a:endParaRPr lang="fr-FR" sz="54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1187624" y="188640"/>
            <a:ext cx="11256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Scala</a:t>
            </a:r>
            <a:endParaRPr lang="fr-FR" sz="48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179512" y="692696"/>
            <a:ext cx="13542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 err="1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Groovy</a:t>
            </a:r>
            <a:endParaRPr lang="fr-FR" sz="48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179512" y="2924944"/>
            <a:ext cx="159050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5400" dirty="0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Ruby</a:t>
            </a:r>
            <a:endParaRPr lang="fr-FR" sz="54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5" name="Picture 1" descr="F:\Documents\ANTOINE\PRESENTATION (Cours)\Pack-MVP-v1\Box-Simple-Slide\Arrieres-Plans\09-Southend\Southend-14-froiss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4225"/>
            <a:ext cx="9144000" cy="6862225"/>
          </a:xfrm>
          <a:prstGeom prst="rect">
            <a:avLst/>
          </a:prstGeom>
          <a:noFill/>
        </p:spPr>
      </p:pic>
      <p:sp>
        <p:nvSpPr>
          <p:cNvPr id="4" name="ZoneTexte 3"/>
          <p:cNvSpPr txBox="1"/>
          <p:nvPr/>
        </p:nvSpPr>
        <p:spPr>
          <a:xfrm>
            <a:off x="3347864" y="2780928"/>
            <a:ext cx="234763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5400" dirty="0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C#  .NET</a:t>
            </a:r>
            <a:endParaRPr lang="fr-FR" sz="54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1619672" y="1196752"/>
            <a:ext cx="14157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5400" dirty="0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Java</a:t>
            </a:r>
            <a:endParaRPr lang="fr-FR" sz="54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5508104" y="548680"/>
            <a:ext cx="31245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5400" dirty="0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JavaScript</a:t>
            </a:r>
            <a:endParaRPr lang="fr-FR" sz="54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1907704" y="4437112"/>
            <a:ext cx="214776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5400" dirty="0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Python</a:t>
            </a:r>
            <a:endParaRPr lang="fr-FR" sz="54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6804248" y="5229200"/>
            <a:ext cx="130516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5400" dirty="0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C++</a:t>
            </a:r>
            <a:endParaRPr lang="fr-FR" sz="54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1187624" y="188640"/>
            <a:ext cx="11256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Scala</a:t>
            </a:r>
            <a:endParaRPr lang="fr-FR" sz="48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179512" y="692696"/>
            <a:ext cx="13542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 err="1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Groovy</a:t>
            </a:r>
            <a:endParaRPr lang="fr-FR" sz="48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2339752" y="548680"/>
            <a:ext cx="12666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err="1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Clojure</a:t>
            </a:r>
            <a:endParaRPr lang="fr-FR" sz="44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  <p:sp>
        <p:nvSpPr>
          <p:cNvPr id="12" name="ZoneTexte 11"/>
          <p:cNvSpPr txBox="1"/>
          <p:nvPr/>
        </p:nvSpPr>
        <p:spPr>
          <a:xfrm>
            <a:off x="179512" y="2924944"/>
            <a:ext cx="159050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5400" dirty="0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Ruby</a:t>
            </a:r>
            <a:endParaRPr lang="fr-FR" sz="54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5" name="Picture 1" descr="F:\Documents\ANTOINE\PRESENTATION (Cours)\Pack-MVP-v1\Box-Simple-Slide\Arrieres-Plans\09-Southend\Southend-14-froiss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4225"/>
            <a:ext cx="9144000" cy="6862225"/>
          </a:xfrm>
          <a:prstGeom prst="rect">
            <a:avLst/>
          </a:prstGeom>
          <a:noFill/>
        </p:spPr>
      </p:pic>
      <p:sp>
        <p:nvSpPr>
          <p:cNvPr id="4" name="ZoneTexte 3"/>
          <p:cNvSpPr txBox="1"/>
          <p:nvPr/>
        </p:nvSpPr>
        <p:spPr>
          <a:xfrm>
            <a:off x="3347864" y="2780928"/>
            <a:ext cx="234763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5400" dirty="0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C#  .NET</a:t>
            </a:r>
            <a:endParaRPr lang="fr-FR" sz="54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1619672" y="1196752"/>
            <a:ext cx="14157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5400" dirty="0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Java</a:t>
            </a:r>
            <a:endParaRPr lang="fr-FR" sz="54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5508104" y="548680"/>
            <a:ext cx="31245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5400" dirty="0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JavaScript</a:t>
            </a:r>
            <a:endParaRPr lang="fr-FR" sz="54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1907704" y="4437112"/>
            <a:ext cx="214776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5400" dirty="0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Python</a:t>
            </a:r>
            <a:endParaRPr lang="fr-FR" sz="54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6804248" y="5229200"/>
            <a:ext cx="130516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5400" dirty="0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C++</a:t>
            </a:r>
            <a:endParaRPr lang="fr-FR" sz="54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1187624" y="188640"/>
            <a:ext cx="11256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Scala</a:t>
            </a:r>
            <a:endParaRPr lang="fr-FR" sz="48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179512" y="692696"/>
            <a:ext cx="13542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 err="1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Groovy</a:t>
            </a:r>
            <a:endParaRPr lang="fr-FR" sz="48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2339752" y="548680"/>
            <a:ext cx="12666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err="1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Clojure</a:t>
            </a:r>
            <a:endParaRPr lang="fr-FR" sz="44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  <p:sp>
        <p:nvSpPr>
          <p:cNvPr id="12" name="ZoneTexte 11"/>
          <p:cNvSpPr txBox="1"/>
          <p:nvPr/>
        </p:nvSpPr>
        <p:spPr>
          <a:xfrm>
            <a:off x="611560" y="2060848"/>
            <a:ext cx="10310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err="1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JRuby</a:t>
            </a:r>
            <a:endParaRPr lang="fr-FR" sz="44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  <p:sp>
        <p:nvSpPr>
          <p:cNvPr id="13" name="ZoneTexte 12"/>
          <p:cNvSpPr txBox="1"/>
          <p:nvPr/>
        </p:nvSpPr>
        <p:spPr>
          <a:xfrm>
            <a:off x="179512" y="2924944"/>
            <a:ext cx="159050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5400" dirty="0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Ruby</a:t>
            </a:r>
            <a:endParaRPr lang="fr-FR" sz="54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5" name="Picture 1" descr="F:\Documents\ANTOINE\PRESENTATION (Cours)\Pack-MVP-v1\Box-Simple-Slide\Arrieres-Plans\09-Southend\Southend-14-froiss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4225"/>
            <a:ext cx="9144000" cy="6862225"/>
          </a:xfrm>
          <a:prstGeom prst="rect">
            <a:avLst/>
          </a:prstGeom>
          <a:noFill/>
        </p:spPr>
      </p:pic>
      <p:sp>
        <p:nvSpPr>
          <p:cNvPr id="4" name="ZoneTexte 3"/>
          <p:cNvSpPr txBox="1"/>
          <p:nvPr/>
        </p:nvSpPr>
        <p:spPr>
          <a:xfrm>
            <a:off x="3347864" y="2780928"/>
            <a:ext cx="234763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5400" dirty="0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C#  .NET</a:t>
            </a:r>
            <a:endParaRPr lang="fr-FR" sz="54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1619672" y="1196752"/>
            <a:ext cx="14157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5400" dirty="0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Java</a:t>
            </a:r>
            <a:endParaRPr lang="fr-FR" sz="54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5508104" y="548680"/>
            <a:ext cx="31245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5400" dirty="0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JavaScript</a:t>
            </a:r>
            <a:endParaRPr lang="fr-FR" sz="54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1907704" y="4437112"/>
            <a:ext cx="214776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5400" dirty="0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Python</a:t>
            </a:r>
            <a:endParaRPr lang="fr-FR" sz="54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6804248" y="5229200"/>
            <a:ext cx="130516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5400" dirty="0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C++</a:t>
            </a:r>
            <a:endParaRPr lang="fr-FR" sz="54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1187624" y="188640"/>
            <a:ext cx="11256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Scala</a:t>
            </a:r>
            <a:endParaRPr lang="fr-FR" sz="48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179512" y="692696"/>
            <a:ext cx="13542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 err="1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Groovy</a:t>
            </a:r>
            <a:endParaRPr lang="fr-FR" sz="48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2339752" y="548680"/>
            <a:ext cx="12666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err="1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Clojure</a:t>
            </a:r>
            <a:endParaRPr lang="fr-FR" sz="44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  <p:sp>
        <p:nvSpPr>
          <p:cNvPr id="13" name="ZoneTexte 12"/>
          <p:cNvSpPr txBox="1"/>
          <p:nvPr/>
        </p:nvSpPr>
        <p:spPr>
          <a:xfrm>
            <a:off x="3995936" y="980728"/>
            <a:ext cx="10534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err="1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Kotlin</a:t>
            </a:r>
            <a:endParaRPr lang="fr-FR" sz="44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179512" y="2924944"/>
            <a:ext cx="159050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5400" dirty="0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Ruby</a:t>
            </a:r>
            <a:endParaRPr lang="fr-FR" sz="54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611560" y="2060848"/>
            <a:ext cx="10310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err="1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JRuby</a:t>
            </a:r>
            <a:endParaRPr lang="fr-FR" sz="44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5" name="Picture 1" descr="F:\Documents\ANTOINE\PRESENTATION (Cours)\Pack-MVP-v1\Box-Simple-Slide\Arrieres-Plans\09-Southend\Southend-14-froiss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4225"/>
            <a:ext cx="9144000" cy="6862225"/>
          </a:xfrm>
          <a:prstGeom prst="rect">
            <a:avLst/>
          </a:prstGeom>
          <a:noFill/>
        </p:spPr>
      </p:pic>
      <p:sp>
        <p:nvSpPr>
          <p:cNvPr id="4" name="ZoneTexte 3"/>
          <p:cNvSpPr txBox="1"/>
          <p:nvPr/>
        </p:nvSpPr>
        <p:spPr>
          <a:xfrm>
            <a:off x="3347864" y="2780928"/>
            <a:ext cx="234763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5400" dirty="0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C#  .NET</a:t>
            </a:r>
            <a:endParaRPr lang="fr-FR" sz="54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1619672" y="1196752"/>
            <a:ext cx="14157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5400" dirty="0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Java</a:t>
            </a:r>
            <a:endParaRPr lang="fr-FR" sz="54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5508104" y="548680"/>
            <a:ext cx="31245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5400" dirty="0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JavaScript</a:t>
            </a:r>
            <a:endParaRPr lang="fr-FR" sz="54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1907704" y="4437112"/>
            <a:ext cx="214776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5400" dirty="0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Python</a:t>
            </a:r>
            <a:endParaRPr lang="fr-FR" sz="54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6804248" y="5229200"/>
            <a:ext cx="130516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5400" dirty="0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C++</a:t>
            </a:r>
            <a:endParaRPr lang="fr-FR" sz="54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1187624" y="188640"/>
            <a:ext cx="11256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Scala</a:t>
            </a:r>
            <a:endParaRPr lang="fr-FR" sz="48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179512" y="692696"/>
            <a:ext cx="13542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 err="1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Groovy</a:t>
            </a:r>
            <a:endParaRPr lang="fr-FR" sz="48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2339752" y="548680"/>
            <a:ext cx="12666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err="1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Clojure</a:t>
            </a:r>
            <a:endParaRPr lang="fr-FR" sz="44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  <p:sp>
        <p:nvSpPr>
          <p:cNvPr id="13" name="ZoneTexte 12"/>
          <p:cNvSpPr txBox="1"/>
          <p:nvPr/>
        </p:nvSpPr>
        <p:spPr>
          <a:xfrm>
            <a:off x="3995936" y="980728"/>
            <a:ext cx="10534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err="1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Kotlin</a:t>
            </a:r>
            <a:endParaRPr lang="fr-FR" sz="44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179512" y="2924944"/>
            <a:ext cx="159050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5400" dirty="0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Ruby</a:t>
            </a:r>
            <a:endParaRPr lang="fr-FR" sz="54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611560" y="2060848"/>
            <a:ext cx="10310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err="1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JRuby</a:t>
            </a:r>
            <a:endParaRPr lang="fr-FR" sz="44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6012160" y="3717032"/>
            <a:ext cx="13331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Unity3D</a:t>
            </a:r>
            <a:endParaRPr lang="fr-FR" sz="44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5" name="Picture 1" descr="F:\Documents\ANTOINE\PRESENTATION (Cours)\Pack-MVP-v1\Box-Simple-Slide\Arrieres-Plans\09-Southend\Southend-14-froiss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4225"/>
            <a:ext cx="9144000" cy="6862225"/>
          </a:xfrm>
          <a:prstGeom prst="rect">
            <a:avLst/>
          </a:prstGeom>
          <a:noFill/>
        </p:spPr>
      </p:pic>
      <p:sp>
        <p:nvSpPr>
          <p:cNvPr id="4" name="ZoneTexte 3"/>
          <p:cNvSpPr txBox="1"/>
          <p:nvPr/>
        </p:nvSpPr>
        <p:spPr>
          <a:xfrm>
            <a:off x="3347864" y="2780928"/>
            <a:ext cx="234763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5400" dirty="0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C#  .NET</a:t>
            </a:r>
            <a:endParaRPr lang="fr-FR" sz="54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1619672" y="1196752"/>
            <a:ext cx="14157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5400" dirty="0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Java</a:t>
            </a:r>
            <a:endParaRPr lang="fr-FR" sz="54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5508104" y="548680"/>
            <a:ext cx="31245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5400" dirty="0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JavaScript</a:t>
            </a:r>
            <a:endParaRPr lang="fr-FR" sz="54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1907704" y="4437112"/>
            <a:ext cx="214776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5400" dirty="0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Python</a:t>
            </a:r>
            <a:endParaRPr lang="fr-FR" sz="54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6804248" y="5229200"/>
            <a:ext cx="130516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5400" dirty="0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C++</a:t>
            </a:r>
            <a:endParaRPr lang="fr-FR" sz="54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1187624" y="188640"/>
            <a:ext cx="11256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Scala</a:t>
            </a:r>
            <a:endParaRPr lang="fr-FR" sz="48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179512" y="692696"/>
            <a:ext cx="13542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 err="1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Groovy</a:t>
            </a:r>
            <a:endParaRPr lang="fr-FR" sz="48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2339752" y="548680"/>
            <a:ext cx="12666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err="1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Clojure</a:t>
            </a:r>
            <a:endParaRPr lang="fr-FR" sz="44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  <p:sp>
        <p:nvSpPr>
          <p:cNvPr id="13" name="ZoneTexte 12"/>
          <p:cNvSpPr txBox="1"/>
          <p:nvPr/>
        </p:nvSpPr>
        <p:spPr>
          <a:xfrm>
            <a:off x="3995936" y="980728"/>
            <a:ext cx="10534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err="1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Kotlin</a:t>
            </a:r>
            <a:endParaRPr lang="fr-FR" sz="44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179512" y="2924944"/>
            <a:ext cx="159050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5400" dirty="0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Ruby</a:t>
            </a:r>
            <a:endParaRPr lang="fr-FR" sz="54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611560" y="2060848"/>
            <a:ext cx="10310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err="1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JRuby</a:t>
            </a:r>
            <a:endParaRPr lang="fr-FR" sz="44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6012160" y="3717032"/>
            <a:ext cx="13331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Unity3D</a:t>
            </a:r>
            <a:endParaRPr lang="fr-FR" sz="44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6372200" y="2204864"/>
            <a:ext cx="13372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err="1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Android</a:t>
            </a:r>
            <a:endParaRPr lang="fr-FR" sz="44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HOME\Desktop\Présentation RX\PPT\11-Cambridge\Cambridge-07-flow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3999" cy="6862225"/>
          </a:xfrm>
          <a:prstGeom prst="rect">
            <a:avLst/>
          </a:prstGeom>
          <a:noFill/>
        </p:spPr>
      </p:pic>
      <p:sp>
        <p:nvSpPr>
          <p:cNvPr id="6" name="ZoneTexte 5"/>
          <p:cNvSpPr txBox="1"/>
          <p:nvPr/>
        </p:nvSpPr>
        <p:spPr>
          <a:xfrm>
            <a:off x="4067944" y="2308810"/>
            <a:ext cx="11079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 smtClean="0">
                <a:solidFill>
                  <a:schemeClr val="bg1">
                    <a:lumMod val="8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next</a:t>
            </a:r>
            <a:r>
              <a:rPr lang="fr-FR" sz="2000" dirty="0" smtClean="0">
                <a:solidFill>
                  <a:schemeClr val="bg1">
                    <a:lumMod val="8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()</a:t>
            </a:r>
            <a:endParaRPr lang="fr-FR" sz="2000" dirty="0">
              <a:solidFill>
                <a:schemeClr val="bg1">
                  <a:lumMod val="85000"/>
                </a:schemeClr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  <p:sp>
        <p:nvSpPr>
          <p:cNvPr id="7" name="Organigramme : Connecteur 6"/>
          <p:cNvSpPr/>
          <p:nvPr/>
        </p:nvSpPr>
        <p:spPr>
          <a:xfrm>
            <a:off x="2186110" y="2492896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9" name="Connecteur droit avec flèche 8"/>
          <p:cNvCxnSpPr/>
          <p:nvPr/>
        </p:nvCxnSpPr>
        <p:spPr>
          <a:xfrm>
            <a:off x="3113588" y="2636912"/>
            <a:ext cx="2952328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3" name="ZoneTexte 12"/>
          <p:cNvSpPr txBox="1"/>
          <p:nvPr/>
        </p:nvSpPr>
        <p:spPr>
          <a:xfrm>
            <a:off x="3412454" y="548680"/>
            <a:ext cx="20385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 err="1" smtClean="0">
                <a:solidFill>
                  <a:schemeClr val="bg1"/>
                </a:solidFill>
                <a:latin typeface="Fira Sans Medium" pitchFamily="34" charset="0"/>
                <a:ea typeface="Fira Sans Medium" pitchFamily="34" charset="0"/>
              </a:rPr>
              <a:t>Itérateur</a:t>
            </a:r>
            <a:endParaRPr lang="fr-FR" sz="3600" dirty="0">
              <a:solidFill>
                <a:schemeClr val="bg1"/>
              </a:solidFill>
              <a:latin typeface="Fira Sans Medium" pitchFamily="34" charset="0"/>
              <a:ea typeface="Fira Sans Medium" pitchFamily="34" charset="0"/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4021816" y="2956882"/>
            <a:ext cx="11079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smtClean="0">
                <a:solidFill>
                  <a:schemeClr val="bg1">
                    <a:lumMod val="8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return</a:t>
            </a:r>
            <a:endParaRPr lang="fr-FR" sz="2000" dirty="0">
              <a:solidFill>
                <a:schemeClr val="bg1">
                  <a:lumMod val="85000"/>
                </a:schemeClr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  <p:cxnSp>
        <p:nvCxnSpPr>
          <p:cNvPr id="18" name="Connecteur droit avec flèche 17"/>
          <p:cNvCxnSpPr/>
          <p:nvPr/>
        </p:nvCxnSpPr>
        <p:spPr>
          <a:xfrm>
            <a:off x="3131840" y="3284984"/>
            <a:ext cx="2952328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9" name="Organigramme : Connecteur 18"/>
          <p:cNvSpPr/>
          <p:nvPr/>
        </p:nvSpPr>
        <p:spPr>
          <a:xfrm>
            <a:off x="1727184" y="2492896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Organigramme : Connecteur 20"/>
          <p:cNvSpPr/>
          <p:nvPr/>
        </p:nvSpPr>
        <p:spPr>
          <a:xfrm>
            <a:off x="1268258" y="2492896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Organigramme : Connecteur 27"/>
          <p:cNvSpPr/>
          <p:nvPr/>
        </p:nvSpPr>
        <p:spPr>
          <a:xfrm>
            <a:off x="7213731" y="2492896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Organigramme : Connecteur 28"/>
          <p:cNvSpPr/>
          <p:nvPr/>
        </p:nvSpPr>
        <p:spPr>
          <a:xfrm>
            <a:off x="6750242" y="2492896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Organigramme : Connecteur 29"/>
          <p:cNvSpPr/>
          <p:nvPr/>
        </p:nvSpPr>
        <p:spPr>
          <a:xfrm>
            <a:off x="6286753" y="2492896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Organigramme : Connecteur 30"/>
          <p:cNvSpPr/>
          <p:nvPr/>
        </p:nvSpPr>
        <p:spPr>
          <a:xfrm>
            <a:off x="2177484" y="3140968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Organigramme : Connecteur 31"/>
          <p:cNvSpPr/>
          <p:nvPr/>
        </p:nvSpPr>
        <p:spPr>
          <a:xfrm>
            <a:off x="1718558" y="3140968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Organigramme : Connecteur 32"/>
          <p:cNvSpPr/>
          <p:nvPr/>
        </p:nvSpPr>
        <p:spPr>
          <a:xfrm>
            <a:off x="1259632" y="3140968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4" name="ZoneTexte 53"/>
          <p:cNvSpPr txBox="1"/>
          <p:nvPr/>
        </p:nvSpPr>
        <p:spPr>
          <a:xfrm>
            <a:off x="4067944" y="3604954"/>
            <a:ext cx="11079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 smtClean="0">
                <a:solidFill>
                  <a:schemeClr val="bg1">
                    <a:lumMod val="8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next</a:t>
            </a:r>
            <a:r>
              <a:rPr lang="fr-FR" sz="2000" dirty="0" smtClean="0">
                <a:solidFill>
                  <a:schemeClr val="bg1">
                    <a:lumMod val="8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()</a:t>
            </a:r>
            <a:endParaRPr lang="fr-FR" sz="2000" dirty="0">
              <a:solidFill>
                <a:schemeClr val="bg1">
                  <a:lumMod val="85000"/>
                </a:schemeClr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  <p:sp>
        <p:nvSpPr>
          <p:cNvPr id="55" name="Organigramme : Connecteur 54"/>
          <p:cNvSpPr/>
          <p:nvPr/>
        </p:nvSpPr>
        <p:spPr>
          <a:xfrm>
            <a:off x="2177484" y="3789040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56" name="Connecteur droit avec flèche 55"/>
          <p:cNvCxnSpPr/>
          <p:nvPr/>
        </p:nvCxnSpPr>
        <p:spPr>
          <a:xfrm>
            <a:off x="3131840" y="3933056"/>
            <a:ext cx="2952328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8" name="ZoneTexte 57"/>
          <p:cNvSpPr txBox="1"/>
          <p:nvPr/>
        </p:nvSpPr>
        <p:spPr>
          <a:xfrm>
            <a:off x="4040068" y="4253026"/>
            <a:ext cx="11079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smtClean="0">
                <a:solidFill>
                  <a:schemeClr val="bg1">
                    <a:lumMod val="8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return</a:t>
            </a:r>
            <a:endParaRPr lang="fr-FR" sz="2000" dirty="0">
              <a:solidFill>
                <a:schemeClr val="bg1">
                  <a:lumMod val="85000"/>
                </a:schemeClr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  <p:cxnSp>
        <p:nvCxnSpPr>
          <p:cNvPr id="59" name="Connecteur droit avec flèche 58"/>
          <p:cNvCxnSpPr/>
          <p:nvPr/>
        </p:nvCxnSpPr>
        <p:spPr>
          <a:xfrm>
            <a:off x="3131840" y="4581128"/>
            <a:ext cx="2952328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60" name="Organigramme : Connecteur 59"/>
          <p:cNvSpPr/>
          <p:nvPr/>
        </p:nvSpPr>
        <p:spPr>
          <a:xfrm>
            <a:off x="1718558" y="3789040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" name="Organigramme : Connecteur 60"/>
          <p:cNvSpPr/>
          <p:nvPr/>
        </p:nvSpPr>
        <p:spPr>
          <a:xfrm>
            <a:off x="1259632" y="3789040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5" name="Organigramme : Connecteur 64"/>
          <p:cNvSpPr/>
          <p:nvPr/>
        </p:nvSpPr>
        <p:spPr>
          <a:xfrm>
            <a:off x="2177484" y="4437112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6" name="Organigramme : Connecteur 65"/>
          <p:cNvSpPr/>
          <p:nvPr/>
        </p:nvSpPr>
        <p:spPr>
          <a:xfrm>
            <a:off x="1718558" y="4437112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7" name="Organigramme : Connecteur 66"/>
          <p:cNvSpPr/>
          <p:nvPr/>
        </p:nvSpPr>
        <p:spPr>
          <a:xfrm>
            <a:off x="1259632" y="4437112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0" name="ZoneTexte 69"/>
          <p:cNvSpPr txBox="1"/>
          <p:nvPr/>
        </p:nvSpPr>
        <p:spPr>
          <a:xfrm>
            <a:off x="4067944" y="4901098"/>
            <a:ext cx="11079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 smtClean="0">
                <a:solidFill>
                  <a:schemeClr val="bg1">
                    <a:lumMod val="8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next</a:t>
            </a:r>
            <a:r>
              <a:rPr lang="fr-FR" sz="2000" dirty="0" smtClean="0">
                <a:solidFill>
                  <a:schemeClr val="bg1">
                    <a:lumMod val="8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()</a:t>
            </a:r>
            <a:endParaRPr lang="fr-FR" sz="2000" dirty="0">
              <a:solidFill>
                <a:schemeClr val="bg1">
                  <a:lumMod val="85000"/>
                </a:schemeClr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  <p:sp>
        <p:nvSpPr>
          <p:cNvPr id="71" name="Organigramme : Connecteur 70"/>
          <p:cNvSpPr/>
          <p:nvPr/>
        </p:nvSpPr>
        <p:spPr>
          <a:xfrm>
            <a:off x="2177484" y="5085184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72" name="Connecteur droit avec flèche 71"/>
          <p:cNvCxnSpPr/>
          <p:nvPr/>
        </p:nvCxnSpPr>
        <p:spPr>
          <a:xfrm>
            <a:off x="3131840" y="5229200"/>
            <a:ext cx="2952328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4" name="ZoneTexte 73"/>
          <p:cNvSpPr txBox="1"/>
          <p:nvPr/>
        </p:nvSpPr>
        <p:spPr>
          <a:xfrm>
            <a:off x="4040068" y="5549170"/>
            <a:ext cx="11079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smtClean="0">
                <a:solidFill>
                  <a:schemeClr val="bg1">
                    <a:lumMod val="8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return</a:t>
            </a:r>
            <a:endParaRPr lang="fr-FR" sz="2000" dirty="0">
              <a:solidFill>
                <a:schemeClr val="bg1">
                  <a:lumMod val="85000"/>
                </a:schemeClr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  <p:cxnSp>
        <p:nvCxnSpPr>
          <p:cNvPr id="75" name="Connecteur droit avec flèche 74"/>
          <p:cNvCxnSpPr/>
          <p:nvPr/>
        </p:nvCxnSpPr>
        <p:spPr>
          <a:xfrm>
            <a:off x="3131840" y="5877272"/>
            <a:ext cx="2952328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6" name="Organigramme : Connecteur 75"/>
          <p:cNvSpPr/>
          <p:nvPr/>
        </p:nvSpPr>
        <p:spPr>
          <a:xfrm>
            <a:off x="1718558" y="5085184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7" name="Organigramme : Connecteur 76"/>
          <p:cNvSpPr/>
          <p:nvPr/>
        </p:nvSpPr>
        <p:spPr>
          <a:xfrm>
            <a:off x="1259632" y="5085184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1" name="Organigramme : Connecteur 80"/>
          <p:cNvSpPr/>
          <p:nvPr/>
        </p:nvSpPr>
        <p:spPr>
          <a:xfrm>
            <a:off x="2177484" y="5733256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2" name="Organigramme : Connecteur 81"/>
          <p:cNvSpPr/>
          <p:nvPr/>
        </p:nvSpPr>
        <p:spPr>
          <a:xfrm>
            <a:off x="1718558" y="5733256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3" name="Organigramme : Connecteur 82"/>
          <p:cNvSpPr/>
          <p:nvPr/>
        </p:nvSpPr>
        <p:spPr>
          <a:xfrm>
            <a:off x="1259632" y="5733256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9" name="Organigramme : Connecteur 88"/>
          <p:cNvSpPr/>
          <p:nvPr/>
        </p:nvSpPr>
        <p:spPr>
          <a:xfrm>
            <a:off x="7227170" y="3140968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0" name="Organigramme : Connecteur 89"/>
          <p:cNvSpPr/>
          <p:nvPr/>
        </p:nvSpPr>
        <p:spPr>
          <a:xfrm>
            <a:off x="6763681" y="3140968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1" name="Organigramme : Connecteur 90"/>
          <p:cNvSpPr/>
          <p:nvPr/>
        </p:nvSpPr>
        <p:spPr>
          <a:xfrm>
            <a:off x="6300192" y="3140968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2" name="Organigramme : Connecteur 91"/>
          <p:cNvSpPr/>
          <p:nvPr/>
        </p:nvSpPr>
        <p:spPr>
          <a:xfrm>
            <a:off x="7227170" y="3789040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3" name="Organigramme : Connecteur 92"/>
          <p:cNvSpPr/>
          <p:nvPr/>
        </p:nvSpPr>
        <p:spPr>
          <a:xfrm>
            <a:off x="6763681" y="3789040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4" name="Organigramme : Connecteur 93"/>
          <p:cNvSpPr/>
          <p:nvPr/>
        </p:nvSpPr>
        <p:spPr>
          <a:xfrm>
            <a:off x="6300192" y="3789040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5" name="Organigramme : Connecteur 94"/>
          <p:cNvSpPr/>
          <p:nvPr/>
        </p:nvSpPr>
        <p:spPr>
          <a:xfrm>
            <a:off x="7227170" y="4437112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6" name="Organigramme : Connecteur 95"/>
          <p:cNvSpPr/>
          <p:nvPr/>
        </p:nvSpPr>
        <p:spPr>
          <a:xfrm>
            <a:off x="6763681" y="4437112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7" name="Organigramme : Connecteur 96"/>
          <p:cNvSpPr/>
          <p:nvPr/>
        </p:nvSpPr>
        <p:spPr>
          <a:xfrm>
            <a:off x="6300192" y="4437112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8" name="Organigramme : Connecteur 97"/>
          <p:cNvSpPr/>
          <p:nvPr/>
        </p:nvSpPr>
        <p:spPr>
          <a:xfrm>
            <a:off x="7227170" y="5085184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9" name="Organigramme : Connecteur 98"/>
          <p:cNvSpPr/>
          <p:nvPr/>
        </p:nvSpPr>
        <p:spPr>
          <a:xfrm>
            <a:off x="6763681" y="5085184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0" name="Organigramme : Connecteur 99"/>
          <p:cNvSpPr/>
          <p:nvPr/>
        </p:nvSpPr>
        <p:spPr>
          <a:xfrm>
            <a:off x="6300192" y="5085184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1" name="Organigramme : Connecteur 100"/>
          <p:cNvSpPr/>
          <p:nvPr/>
        </p:nvSpPr>
        <p:spPr>
          <a:xfrm>
            <a:off x="7227170" y="5733256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2" name="Organigramme : Connecteur 101"/>
          <p:cNvSpPr/>
          <p:nvPr/>
        </p:nvSpPr>
        <p:spPr>
          <a:xfrm>
            <a:off x="6763681" y="5733256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3" name="Organigramme : Connecteur 102"/>
          <p:cNvSpPr/>
          <p:nvPr/>
        </p:nvSpPr>
        <p:spPr>
          <a:xfrm>
            <a:off x="6300192" y="5733256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5" name="ZoneTexte 104"/>
          <p:cNvSpPr txBox="1"/>
          <p:nvPr/>
        </p:nvSpPr>
        <p:spPr>
          <a:xfrm>
            <a:off x="5076056" y="1052736"/>
            <a:ext cx="15568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smtClean="0">
                <a:solidFill>
                  <a:schemeClr val="accent6"/>
                </a:solidFill>
                <a:latin typeface="Aint Nothing Fancy" pitchFamily="2" charset="0"/>
              </a:rPr>
              <a:t>synchrone</a:t>
            </a:r>
            <a:endParaRPr lang="fr-FR" sz="2400" dirty="0">
              <a:solidFill>
                <a:schemeClr val="accent6"/>
              </a:solidFill>
              <a:latin typeface="Aint Nothing Fancy" pitchFamily="2" charset="0"/>
            </a:endParaRPr>
          </a:p>
        </p:txBody>
      </p:sp>
      <p:sp>
        <p:nvSpPr>
          <p:cNvPr id="106" name="ZoneTexte 105"/>
          <p:cNvSpPr txBox="1"/>
          <p:nvPr/>
        </p:nvSpPr>
        <p:spPr>
          <a:xfrm>
            <a:off x="6450123" y="1700808"/>
            <a:ext cx="10021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smtClean="0">
                <a:solidFill>
                  <a:schemeClr val="bg1"/>
                </a:solidFill>
                <a:latin typeface="Fira Sans Medium" pitchFamily="34" charset="0"/>
                <a:ea typeface="Fira Sans Medium" pitchFamily="34" charset="0"/>
                <a:cs typeface="Lucida Sans Unicode" pitchFamily="34" charset="0"/>
              </a:rPr>
              <a:t>Client</a:t>
            </a:r>
            <a:endParaRPr lang="fr-FR" sz="2400" dirty="0">
              <a:solidFill>
                <a:schemeClr val="bg1"/>
              </a:solidFill>
              <a:latin typeface="Fira Sans Medium" pitchFamily="34" charset="0"/>
              <a:ea typeface="Fira Sans Medium" pitchFamily="34" charset="0"/>
              <a:cs typeface="Lucida Sans Unicode" pitchFamily="34" charset="0"/>
            </a:endParaRPr>
          </a:p>
        </p:txBody>
      </p:sp>
      <p:sp>
        <p:nvSpPr>
          <p:cNvPr id="107" name="ZoneTexte 106"/>
          <p:cNvSpPr txBox="1"/>
          <p:nvPr/>
        </p:nvSpPr>
        <p:spPr>
          <a:xfrm>
            <a:off x="1007793" y="1700808"/>
            <a:ext cx="18360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smtClean="0">
                <a:solidFill>
                  <a:schemeClr val="bg1"/>
                </a:solidFill>
                <a:latin typeface="Fira Sans Medium" pitchFamily="34" charset="0"/>
                <a:ea typeface="Fira Sans Medium" pitchFamily="34" charset="0"/>
                <a:cs typeface="Lucida Sans Unicode" pitchFamily="34" charset="0"/>
              </a:rPr>
              <a:t>Fournisseur</a:t>
            </a:r>
            <a:endParaRPr lang="fr-FR" sz="2400" dirty="0">
              <a:solidFill>
                <a:schemeClr val="bg1"/>
              </a:solidFill>
              <a:latin typeface="Fira Sans Medium" pitchFamily="34" charset="0"/>
              <a:ea typeface="Fira Sans Medium" pitchFamily="34" charset="0"/>
              <a:cs typeface="Lucida Sans Unicode" pitchFamily="34" charset="0"/>
            </a:endParaRPr>
          </a:p>
        </p:txBody>
      </p:sp>
      <p:sp>
        <p:nvSpPr>
          <p:cNvPr id="87" name="ZoneTexte 86"/>
          <p:cNvSpPr txBox="1"/>
          <p:nvPr/>
        </p:nvSpPr>
        <p:spPr>
          <a:xfrm>
            <a:off x="6372200" y="4109010"/>
            <a:ext cx="1188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smtClean="0">
                <a:solidFill>
                  <a:schemeClr val="accent6"/>
                </a:solidFill>
                <a:latin typeface="Aint Nothing Fancy" pitchFamily="2" charset="0"/>
              </a:rPr>
              <a:t>blocage…</a:t>
            </a:r>
            <a:endParaRPr lang="fr-FR" sz="2000" dirty="0">
              <a:solidFill>
                <a:schemeClr val="accent6"/>
              </a:solidFill>
              <a:latin typeface="Aint Nothing Fancy" pitchFamily="2" charset="0"/>
            </a:endParaRPr>
          </a:p>
        </p:txBody>
      </p:sp>
      <p:sp>
        <p:nvSpPr>
          <p:cNvPr id="88" name="ZoneTexte 87"/>
          <p:cNvSpPr txBox="1"/>
          <p:nvPr/>
        </p:nvSpPr>
        <p:spPr>
          <a:xfrm>
            <a:off x="6364782" y="5445224"/>
            <a:ext cx="1188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smtClean="0">
                <a:solidFill>
                  <a:schemeClr val="accent6"/>
                </a:solidFill>
                <a:latin typeface="Aint Nothing Fancy" pitchFamily="2" charset="0"/>
              </a:rPr>
              <a:t>blocage…</a:t>
            </a:r>
            <a:endParaRPr lang="fr-FR" sz="2000" dirty="0">
              <a:solidFill>
                <a:schemeClr val="accent6"/>
              </a:solidFill>
              <a:latin typeface="Aint Nothing Fancy" pitchFamily="2" charset="0"/>
            </a:endParaRPr>
          </a:p>
        </p:txBody>
      </p:sp>
      <p:sp>
        <p:nvSpPr>
          <p:cNvPr id="86" name="ZoneTexte 85"/>
          <p:cNvSpPr txBox="1"/>
          <p:nvPr/>
        </p:nvSpPr>
        <p:spPr>
          <a:xfrm>
            <a:off x="6372200" y="2852936"/>
            <a:ext cx="1188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smtClean="0">
                <a:solidFill>
                  <a:schemeClr val="accent6"/>
                </a:solidFill>
                <a:latin typeface="Aint Nothing Fancy" pitchFamily="2" charset="0"/>
              </a:rPr>
              <a:t>blocage…</a:t>
            </a:r>
            <a:endParaRPr lang="fr-FR" sz="2000" dirty="0">
              <a:solidFill>
                <a:schemeClr val="accent6"/>
              </a:solidFill>
              <a:latin typeface="Aint Nothing Fancy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85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188640" y="0"/>
            <a:ext cx="11730658" cy="69710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1835659" y="-27384"/>
            <a:ext cx="12815318" cy="691793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HOME\Desktop\Présentation RX\PPT\11-Cambridge\Cambridge-00-Uni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3999" cy="6862224"/>
          </a:xfrm>
          <a:prstGeom prst="rect">
            <a:avLst/>
          </a:prstGeom>
          <a:noFill/>
        </p:spPr>
      </p:pic>
      <p:sp>
        <p:nvSpPr>
          <p:cNvPr id="4" name="ZoneTexte 3"/>
          <p:cNvSpPr txBox="1"/>
          <p:nvPr/>
        </p:nvSpPr>
        <p:spPr>
          <a:xfrm>
            <a:off x="2434234" y="2780928"/>
            <a:ext cx="427552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000" dirty="0" smtClean="0">
                <a:solidFill>
                  <a:schemeClr val="bg1"/>
                </a:solidFill>
                <a:latin typeface="Fira Sans SemiBold" pitchFamily="34" charset="0"/>
                <a:ea typeface="Fira Sans SemiBold" pitchFamily="34" charset="0"/>
              </a:rPr>
              <a:t>Questions ?</a:t>
            </a:r>
            <a:endParaRPr lang="fr-FR" sz="6000" dirty="0">
              <a:solidFill>
                <a:schemeClr val="bg1"/>
              </a:solidFill>
              <a:latin typeface="Fira Sans SemiBold" pitchFamily="34" charset="0"/>
              <a:ea typeface="Fira Sans SemiBol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6838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HOME\Desktop\Présentation RX\PPT\11-Cambridge\Cambridge-05-dark-metal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62226"/>
          </a:xfrm>
          <a:prstGeom prst="rect">
            <a:avLst/>
          </a:prstGeom>
          <a:noFill/>
        </p:spPr>
      </p:pic>
      <p:sp>
        <p:nvSpPr>
          <p:cNvPr id="3" name="ZoneTexte 2"/>
          <p:cNvSpPr txBox="1"/>
          <p:nvPr/>
        </p:nvSpPr>
        <p:spPr>
          <a:xfrm>
            <a:off x="2896926" y="188640"/>
            <a:ext cx="33501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800" dirty="0" smtClean="0">
                <a:solidFill>
                  <a:schemeClr val="bg1"/>
                </a:solidFill>
                <a:latin typeface="Fira Sans SemiBold" pitchFamily="34" charset="0"/>
                <a:ea typeface="Fira Sans SemiBold" pitchFamily="34" charset="0"/>
              </a:rPr>
              <a:t>Ressources</a:t>
            </a:r>
            <a:endParaRPr lang="fr-FR" sz="4800" dirty="0">
              <a:solidFill>
                <a:schemeClr val="bg1"/>
              </a:solidFill>
              <a:latin typeface="Fira Sans SemiBold" pitchFamily="34" charset="0"/>
              <a:ea typeface="Fira Sans SemiBold" pitchFamily="34" charset="0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323528" y="1628800"/>
            <a:ext cx="34789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>
                <a:solidFill>
                  <a:schemeClr val="bg1"/>
                </a:solidFill>
                <a:latin typeface="Fira Sans Thin" panose="020B0303050000020004" pitchFamily="34" charset="0"/>
                <a:ea typeface="Fira Sans Thin" panose="020B0303050000020004" pitchFamily="34" charset="0"/>
              </a:rPr>
              <a:t>http://reactivex.io</a:t>
            </a:r>
            <a:r>
              <a:rPr lang="fr-FR" sz="2800" dirty="0" smtClean="0">
                <a:solidFill>
                  <a:schemeClr val="bg1"/>
                </a:solidFill>
                <a:latin typeface="Fira Sans Thin" panose="020B0303050000020004" pitchFamily="34" charset="0"/>
                <a:ea typeface="Fira Sans Thin" panose="020B0303050000020004" pitchFamily="34" charset="0"/>
              </a:rPr>
              <a:t>/</a:t>
            </a:r>
            <a:endParaRPr lang="fr-FR" sz="2800" dirty="0">
              <a:solidFill>
                <a:schemeClr val="bg1"/>
              </a:solidFill>
              <a:latin typeface="Fira Sans Thin" panose="020B0303050000020004" pitchFamily="34" charset="0"/>
              <a:ea typeface="Fira Sans Thin" panose="020B0303050000020004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323528" y="2152020"/>
            <a:ext cx="39421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>
                <a:solidFill>
                  <a:schemeClr val="bg1"/>
                </a:solidFill>
                <a:latin typeface="Fira Sans Thin" panose="020B0303050000020004" pitchFamily="34" charset="0"/>
                <a:ea typeface="Fira Sans Thin" panose="020B0303050000020004" pitchFamily="34" charset="0"/>
              </a:rPr>
              <a:t>http://rxmarbles.com/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323528" y="2675240"/>
            <a:ext cx="56285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>
                <a:solidFill>
                  <a:schemeClr val="bg1"/>
                </a:solidFill>
                <a:latin typeface="Fira Sans Thin" panose="020B0303050000020004" pitchFamily="34" charset="0"/>
                <a:ea typeface="Fira Sans Thin" panose="020B0303050000020004" pitchFamily="34" charset="0"/>
              </a:rPr>
              <a:t>http://jhusain.github.io/learnrx/</a:t>
            </a:r>
          </a:p>
        </p:txBody>
      </p:sp>
      <p:sp>
        <p:nvSpPr>
          <p:cNvPr id="9" name="ZoneTexte 8"/>
          <p:cNvSpPr txBox="1"/>
          <p:nvPr/>
        </p:nvSpPr>
        <p:spPr>
          <a:xfrm>
            <a:off x="323528" y="3198460"/>
            <a:ext cx="89339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>
                <a:solidFill>
                  <a:schemeClr val="bg1"/>
                </a:solidFill>
                <a:latin typeface="Fira Sans Thin" panose="020B0303050000020004" pitchFamily="34" charset="0"/>
                <a:ea typeface="Fira Sans Thin" panose="020B0303050000020004" pitchFamily="34" charset="0"/>
              </a:rPr>
              <a:t>https://gist.github.com/staltz/868e7e9bc2a7b8c1f754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323528" y="3725054"/>
            <a:ext cx="59624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>
                <a:solidFill>
                  <a:schemeClr val="bg1"/>
                </a:solidFill>
                <a:latin typeface="Fira Sans Thin" panose="020B0303050000020004" pitchFamily="34" charset="0"/>
                <a:ea typeface="Fira Sans Thin" panose="020B0303050000020004" pitchFamily="34" charset="0"/>
              </a:rPr>
              <a:t>http://xgrommx.github.io/rx-book/</a:t>
            </a:r>
          </a:p>
        </p:txBody>
      </p:sp>
    </p:spTree>
    <p:extLst>
      <p:ext uri="{BB962C8B-B14F-4D97-AF65-F5344CB8AC3E}">
        <p14:creationId xmlns:p14="http://schemas.microsoft.com/office/powerpoint/2010/main" val="1203256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HOME\Desktop\Présentation RX\PPT\11-Cambridge\Cambridge-07-flow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3999" cy="6862225"/>
          </a:xfrm>
          <a:prstGeom prst="rect">
            <a:avLst/>
          </a:prstGeom>
          <a:noFill/>
        </p:spPr>
      </p:pic>
      <p:sp>
        <p:nvSpPr>
          <p:cNvPr id="7" name="Organigramme : Connecteur 6"/>
          <p:cNvSpPr/>
          <p:nvPr/>
        </p:nvSpPr>
        <p:spPr>
          <a:xfrm>
            <a:off x="2186110" y="2492896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ZoneTexte 12"/>
          <p:cNvSpPr txBox="1"/>
          <p:nvPr/>
        </p:nvSpPr>
        <p:spPr>
          <a:xfrm>
            <a:off x="3412454" y="548680"/>
            <a:ext cx="20385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 err="1" smtClean="0">
                <a:solidFill>
                  <a:schemeClr val="bg1"/>
                </a:solidFill>
                <a:latin typeface="Fira Sans Medium" pitchFamily="34" charset="0"/>
                <a:ea typeface="Fira Sans Medium" pitchFamily="34" charset="0"/>
              </a:rPr>
              <a:t>Itérateur</a:t>
            </a:r>
            <a:endParaRPr lang="fr-FR" sz="3600" dirty="0">
              <a:solidFill>
                <a:schemeClr val="bg1"/>
              </a:solidFill>
              <a:latin typeface="Fira Sans Medium" pitchFamily="34" charset="0"/>
              <a:ea typeface="Fira Sans Medium" pitchFamily="34" charset="0"/>
            </a:endParaRPr>
          </a:p>
        </p:txBody>
      </p:sp>
      <p:sp>
        <p:nvSpPr>
          <p:cNvPr id="19" name="Organigramme : Connecteur 18"/>
          <p:cNvSpPr/>
          <p:nvPr/>
        </p:nvSpPr>
        <p:spPr>
          <a:xfrm>
            <a:off x="1727184" y="2492896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Organigramme : Connecteur 20"/>
          <p:cNvSpPr/>
          <p:nvPr/>
        </p:nvSpPr>
        <p:spPr>
          <a:xfrm>
            <a:off x="1268258" y="2492896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Organigramme : Connecteur 27"/>
          <p:cNvSpPr/>
          <p:nvPr/>
        </p:nvSpPr>
        <p:spPr>
          <a:xfrm>
            <a:off x="7213731" y="2492896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Organigramme : Connecteur 28"/>
          <p:cNvSpPr/>
          <p:nvPr/>
        </p:nvSpPr>
        <p:spPr>
          <a:xfrm>
            <a:off x="6750242" y="2492896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Organigramme : Connecteur 29"/>
          <p:cNvSpPr/>
          <p:nvPr/>
        </p:nvSpPr>
        <p:spPr>
          <a:xfrm>
            <a:off x="6286753" y="2492896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5" name="ZoneTexte 104"/>
          <p:cNvSpPr txBox="1"/>
          <p:nvPr/>
        </p:nvSpPr>
        <p:spPr>
          <a:xfrm>
            <a:off x="5076056" y="1052736"/>
            <a:ext cx="17251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smtClean="0">
                <a:solidFill>
                  <a:schemeClr val="accent6"/>
                </a:solidFill>
                <a:latin typeface="Aint Nothing Fancy" pitchFamily="2" charset="0"/>
              </a:rPr>
              <a:t>a</a:t>
            </a:r>
            <a:r>
              <a:rPr lang="fr-FR" sz="2400" dirty="0" smtClean="0">
                <a:solidFill>
                  <a:schemeClr val="bg1">
                    <a:lumMod val="75000"/>
                  </a:schemeClr>
                </a:solidFill>
                <a:latin typeface="Aint Nothing Fancy" pitchFamily="2" charset="0"/>
              </a:rPr>
              <a:t>synchrone</a:t>
            </a:r>
            <a:endParaRPr lang="fr-FR" sz="2400" dirty="0">
              <a:solidFill>
                <a:schemeClr val="bg1">
                  <a:lumMod val="75000"/>
                </a:schemeClr>
              </a:solidFill>
              <a:latin typeface="Aint Nothing Fancy" pitchFamily="2" charset="0"/>
            </a:endParaRPr>
          </a:p>
        </p:txBody>
      </p:sp>
      <p:sp>
        <p:nvSpPr>
          <p:cNvPr id="84" name="ZoneTexte 83"/>
          <p:cNvSpPr txBox="1"/>
          <p:nvPr/>
        </p:nvSpPr>
        <p:spPr>
          <a:xfrm>
            <a:off x="6450123" y="1700808"/>
            <a:ext cx="10021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smtClean="0">
                <a:solidFill>
                  <a:schemeClr val="bg1"/>
                </a:solidFill>
                <a:latin typeface="Fira Sans Medium" pitchFamily="34" charset="0"/>
                <a:ea typeface="Fira Sans Medium" pitchFamily="34" charset="0"/>
                <a:cs typeface="Lucida Sans Unicode" pitchFamily="34" charset="0"/>
              </a:rPr>
              <a:t>Client</a:t>
            </a:r>
            <a:endParaRPr lang="fr-FR" sz="2400" dirty="0">
              <a:solidFill>
                <a:schemeClr val="bg1"/>
              </a:solidFill>
              <a:latin typeface="Fira Sans Medium" pitchFamily="34" charset="0"/>
              <a:ea typeface="Fira Sans Medium" pitchFamily="34" charset="0"/>
              <a:cs typeface="Lucida Sans Unicode" pitchFamily="34" charset="0"/>
            </a:endParaRPr>
          </a:p>
        </p:txBody>
      </p:sp>
      <p:sp>
        <p:nvSpPr>
          <p:cNvPr id="85" name="ZoneTexte 84"/>
          <p:cNvSpPr txBox="1"/>
          <p:nvPr/>
        </p:nvSpPr>
        <p:spPr>
          <a:xfrm>
            <a:off x="1007793" y="1700808"/>
            <a:ext cx="18360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smtClean="0">
                <a:solidFill>
                  <a:schemeClr val="bg1"/>
                </a:solidFill>
                <a:latin typeface="Fira Sans Medium" pitchFamily="34" charset="0"/>
                <a:ea typeface="Fira Sans Medium" pitchFamily="34" charset="0"/>
                <a:cs typeface="Lucida Sans Unicode" pitchFamily="34" charset="0"/>
              </a:rPr>
              <a:t>Fournisseur</a:t>
            </a:r>
            <a:endParaRPr lang="fr-FR" sz="2400" dirty="0">
              <a:solidFill>
                <a:schemeClr val="bg1"/>
              </a:solidFill>
              <a:latin typeface="Fira Sans Medium" pitchFamily="34" charset="0"/>
              <a:ea typeface="Fira Sans Medium" pitchFamily="34" charset="0"/>
              <a:cs typeface="Lucida Sans Unicode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HOME\Desktop\Présentation RX\PPT\11-Cambridge\Cambridge-07-flow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3999" cy="6862225"/>
          </a:xfrm>
          <a:prstGeom prst="rect">
            <a:avLst/>
          </a:prstGeom>
          <a:noFill/>
        </p:spPr>
      </p:pic>
      <p:sp>
        <p:nvSpPr>
          <p:cNvPr id="6" name="ZoneTexte 5"/>
          <p:cNvSpPr txBox="1"/>
          <p:nvPr/>
        </p:nvSpPr>
        <p:spPr>
          <a:xfrm>
            <a:off x="3707904" y="2308810"/>
            <a:ext cx="18774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 smtClean="0">
                <a:solidFill>
                  <a:schemeClr val="bg1">
                    <a:lumMod val="8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subscribe</a:t>
            </a:r>
            <a:r>
              <a:rPr lang="fr-FR" sz="2000" dirty="0" smtClean="0">
                <a:solidFill>
                  <a:schemeClr val="bg1">
                    <a:lumMod val="8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()</a:t>
            </a:r>
            <a:endParaRPr lang="fr-FR" sz="2000" dirty="0">
              <a:solidFill>
                <a:schemeClr val="bg1">
                  <a:lumMod val="85000"/>
                </a:schemeClr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  <p:sp>
        <p:nvSpPr>
          <p:cNvPr id="7" name="Organigramme : Connecteur 6"/>
          <p:cNvSpPr/>
          <p:nvPr/>
        </p:nvSpPr>
        <p:spPr>
          <a:xfrm>
            <a:off x="2186110" y="2492896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9" name="Connecteur droit avec flèche 8"/>
          <p:cNvCxnSpPr/>
          <p:nvPr/>
        </p:nvCxnSpPr>
        <p:spPr>
          <a:xfrm>
            <a:off x="3113588" y="2636912"/>
            <a:ext cx="2952328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3" name="ZoneTexte 12"/>
          <p:cNvSpPr txBox="1"/>
          <p:nvPr/>
        </p:nvSpPr>
        <p:spPr>
          <a:xfrm>
            <a:off x="3412454" y="548680"/>
            <a:ext cx="20385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 err="1" smtClean="0">
                <a:solidFill>
                  <a:schemeClr val="bg1"/>
                </a:solidFill>
                <a:latin typeface="Fira Sans Medium" pitchFamily="34" charset="0"/>
                <a:ea typeface="Fira Sans Medium" pitchFamily="34" charset="0"/>
              </a:rPr>
              <a:t>Itérateur</a:t>
            </a:r>
            <a:endParaRPr lang="fr-FR" sz="3600" dirty="0">
              <a:solidFill>
                <a:schemeClr val="bg1"/>
              </a:solidFill>
              <a:latin typeface="Fira Sans Medium" pitchFamily="34" charset="0"/>
              <a:ea typeface="Fira Sans Medium" pitchFamily="34" charset="0"/>
            </a:endParaRPr>
          </a:p>
        </p:txBody>
      </p:sp>
      <p:sp>
        <p:nvSpPr>
          <p:cNvPr id="19" name="Organigramme : Connecteur 18"/>
          <p:cNvSpPr/>
          <p:nvPr/>
        </p:nvSpPr>
        <p:spPr>
          <a:xfrm>
            <a:off x="1727184" y="2492896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Organigramme : Connecteur 20"/>
          <p:cNvSpPr/>
          <p:nvPr/>
        </p:nvSpPr>
        <p:spPr>
          <a:xfrm>
            <a:off x="1268258" y="2492896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Organigramme : Connecteur 27"/>
          <p:cNvSpPr/>
          <p:nvPr/>
        </p:nvSpPr>
        <p:spPr>
          <a:xfrm>
            <a:off x="7213731" y="2492896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Organigramme : Connecteur 28"/>
          <p:cNvSpPr/>
          <p:nvPr/>
        </p:nvSpPr>
        <p:spPr>
          <a:xfrm>
            <a:off x="6750242" y="2492896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Organigramme : Connecteur 29"/>
          <p:cNvSpPr/>
          <p:nvPr/>
        </p:nvSpPr>
        <p:spPr>
          <a:xfrm>
            <a:off x="6286753" y="2492896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5" name="ZoneTexte 104"/>
          <p:cNvSpPr txBox="1"/>
          <p:nvPr/>
        </p:nvSpPr>
        <p:spPr>
          <a:xfrm>
            <a:off x="5076056" y="1052736"/>
            <a:ext cx="17251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smtClean="0">
                <a:solidFill>
                  <a:schemeClr val="accent6"/>
                </a:solidFill>
                <a:latin typeface="Aint Nothing Fancy" pitchFamily="2" charset="0"/>
              </a:rPr>
              <a:t>a</a:t>
            </a:r>
            <a:r>
              <a:rPr lang="fr-FR" sz="2400" dirty="0" smtClean="0">
                <a:solidFill>
                  <a:schemeClr val="bg1">
                    <a:lumMod val="75000"/>
                  </a:schemeClr>
                </a:solidFill>
                <a:latin typeface="Aint Nothing Fancy" pitchFamily="2" charset="0"/>
              </a:rPr>
              <a:t>synchrone</a:t>
            </a:r>
            <a:endParaRPr lang="fr-FR" sz="2400" dirty="0">
              <a:solidFill>
                <a:schemeClr val="bg1">
                  <a:lumMod val="75000"/>
                </a:schemeClr>
              </a:solidFill>
              <a:latin typeface="Aint Nothing Fancy" pitchFamily="2" charset="0"/>
            </a:endParaRPr>
          </a:p>
        </p:txBody>
      </p:sp>
      <p:sp>
        <p:nvSpPr>
          <p:cNvPr id="84" name="ZoneTexte 83"/>
          <p:cNvSpPr txBox="1"/>
          <p:nvPr/>
        </p:nvSpPr>
        <p:spPr>
          <a:xfrm>
            <a:off x="6450123" y="1700808"/>
            <a:ext cx="10021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smtClean="0">
                <a:solidFill>
                  <a:schemeClr val="bg1"/>
                </a:solidFill>
                <a:latin typeface="Fira Sans Medium" pitchFamily="34" charset="0"/>
                <a:ea typeface="Fira Sans Medium" pitchFamily="34" charset="0"/>
                <a:cs typeface="Lucida Sans Unicode" pitchFamily="34" charset="0"/>
              </a:rPr>
              <a:t>Client</a:t>
            </a:r>
            <a:endParaRPr lang="fr-FR" sz="2400" dirty="0">
              <a:solidFill>
                <a:schemeClr val="bg1"/>
              </a:solidFill>
              <a:latin typeface="Fira Sans Medium" pitchFamily="34" charset="0"/>
              <a:ea typeface="Fira Sans Medium" pitchFamily="34" charset="0"/>
              <a:cs typeface="Lucida Sans Unicode" pitchFamily="34" charset="0"/>
            </a:endParaRPr>
          </a:p>
        </p:txBody>
      </p:sp>
      <p:sp>
        <p:nvSpPr>
          <p:cNvPr id="85" name="ZoneTexte 84"/>
          <p:cNvSpPr txBox="1"/>
          <p:nvPr/>
        </p:nvSpPr>
        <p:spPr>
          <a:xfrm>
            <a:off x="1007793" y="1700808"/>
            <a:ext cx="18360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smtClean="0">
                <a:solidFill>
                  <a:schemeClr val="bg1"/>
                </a:solidFill>
                <a:latin typeface="Fira Sans Medium" pitchFamily="34" charset="0"/>
                <a:ea typeface="Fira Sans Medium" pitchFamily="34" charset="0"/>
                <a:cs typeface="Lucida Sans Unicode" pitchFamily="34" charset="0"/>
              </a:rPr>
              <a:t>Fournisseur</a:t>
            </a:r>
            <a:endParaRPr lang="fr-FR" sz="2400" dirty="0">
              <a:solidFill>
                <a:schemeClr val="bg1"/>
              </a:solidFill>
              <a:latin typeface="Fira Sans Medium" pitchFamily="34" charset="0"/>
              <a:ea typeface="Fira Sans Medium" pitchFamily="34" charset="0"/>
              <a:cs typeface="Lucida Sans Unicode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HOME\Desktop\Présentation RX\PPT\11-Cambridge\Cambridge-07-flow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3999" cy="6862225"/>
          </a:xfrm>
          <a:prstGeom prst="rect">
            <a:avLst/>
          </a:prstGeom>
          <a:noFill/>
        </p:spPr>
      </p:pic>
      <p:sp>
        <p:nvSpPr>
          <p:cNvPr id="6" name="ZoneTexte 5"/>
          <p:cNvSpPr txBox="1"/>
          <p:nvPr/>
        </p:nvSpPr>
        <p:spPr>
          <a:xfrm>
            <a:off x="3707904" y="2308810"/>
            <a:ext cx="18774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 smtClean="0">
                <a:solidFill>
                  <a:schemeClr val="bg1">
                    <a:lumMod val="8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subscribe</a:t>
            </a:r>
            <a:r>
              <a:rPr lang="fr-FR" sz="2000" dirty="0" smtClean="0">
                <a:solidFill>
                  <a:schemeClr val="bg1">
                    <a:lumMod val="8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()</a:t>
            </a:r>
            <a:endParaRPr lang="fr-FR" sz="2000" dirty="0">
              <a:solidFill>
                <a:schemeClr val="bg1">
                  <a:lumMod val="85000"/>
                </a:schemeClr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  <p:sp>
        <p:nvSpPr>
          <p:cNvPr id="7" name="Organigramme : Connecteur 6"/>
          <p:cNvSpPr/>
          <p:nvPr/>
        </p:nvSpPr>
        <p:spPr>
          <a:xfrm>
            <a:off x="2186110" y="2492896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9" name="Connecteur droit avec flèche 8"/>
          <p:cNvCxnSpPr/>
          <p:nvPr/>
        </p:nvCxnSpPr>
        <p:spPr>
          <a:xfrm>
            <a:off x="3113588" y="2636912"/>
            <a:ext cx="2952328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3" name="ZoneTexte 12"/>
          <p:cNvSpPr txBox="1"/>
          <p:nvPr/>
        </p:nvSpPr>
        <p:spPr>
          <a:xfrm>
            <a:off x="3412454" y="548680"/>
            <a:ext cx="20385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 err="1" smtClean="0">
                <a:solidFill>
                  <a:schemeClr val="bg1"/>
                </a:solidFill>
                <a:latin typeface="Fira Sans Medium" pitchFamily="34" charset="0"/>
                <a:ea typeface="Fira Sans Medium" pitchFamily="34" charset="0"/>
              </a:rPr>
              <a:t>Itérateur</a:t>
            </a:r>
            <a:endParaRPr lang="fr-FR" sz="3600" dirty="0">
              <a:solidFill>
                <a:schemeClr val="bg1"/>
              </a:solidFill>
              <a:latin typeface="Fira Sans Medium" pitchFamily="34" charset="0"/>
              <a:ea typeface="Fira Sans Medium" pitchFamily="34" charset="0"/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3851920" y="2956882"/>
            <a:ext cx="14157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 smtClean="0">
                <a:solidFill>
                  <a:schemeClr val="bg1">
                    <a:lumMod val="8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onNext</a:t>
            </a:r>
            <a:r>
              <a:rPr lang="fr-FR" sz="2000" dirty="0" smtClean="0">
                <a:solidFill>
                  <a:schemeClr val="bg1">
                    <a:lumMod val="8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()</a:t>
            </a:r>
            <a:endParaRPr lang="fr-FR" sz="2000" dirty="0">
              <a:solidFill>
                <a:schemeClr val="bg1">
                  <a:lumMod val="85000"/>
                </a:schemeClr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  <p:cxnSp>
        <p:nvCxnSpPr>
          <p:cNvPr id="18" name="Connecteur droit avec flèche 17"/>
          <p:cNvCxnSpPr/>
          <p:nvPr/>
        </p:nvCxnSpPr>
        <p:spPr>
          <a:xfrm>
            <a:off x="3131840" y="3284984"/>
            <a:ext cx="2952328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9" name="Organigramme : Connecteur 18"/>
          <p:cNvSpPr/>
          <p:nvPr/>
        </p:nvSpPr>
        <p:spPr>
          <a:xfrm>
            <a:off x="1727184" y="2492896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Organigramme : Connecteur 20"/>
          <p:cNvSpPr/>
          <p:nvPr/>
        </p:nvSpPr>
        <p:spPr>
          <a:xfrm>
            <a:off x="1268258" y="2492896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Organigramme : Connecteur 27"/>
          <p:cNvSpPr/>
          <p:nvPr/>
        </p:nvSpPr>
        <p:spPr>
          <a:xfrm>
            <a:off x="7213731" y="2492896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Organigramme : Connecteur 28"/>
          <p:cNvSpPr/>
          <p:nvPr/>
        </p:nvSpPr>
        <p:spPr>
          <a:xfrm>
            <a:off x="6750242" y="2492896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Organigramme : Connecteur 29"/>
          <p:cNvSpPr/>
          <p:nvPr/>
        </p:nvSpPr>
        <p:spPr>
          <a:xfrm>
            <a:off x="6286753" y="2492896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Organigramme : Connecteur 30"/>
          <p:cNvSpPr/>
          <p:nvPr/>
        </p:nvSpPr>
        <p:spPr>
          <a:xfrm>
            <a:off x="2177484" y="3140968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Organigramme : Connecteur 31"/>
          <p:cNvSpPr/>
          <p:nvPr/>
        </p:nvSpPr>
        <p:spPr>
          <a:xfrm>
            <a:off x="1718558" y="3140968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Organigramme : Connecteur 32"/>
          <p:cNvSpPr/>
          <p:nvPr/>
        </p:nvSpPr>
        <p:spPr>
          <a:xfrm>
            <a:off x="1259632" y="3140968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9" name="Organigramme : Connecteur 88"/>
          <p:cNvSpPr/>
          <p:nvPr/>
        </p:nvSpPr>
        <p:spPr>
          <a:xfrm>
            <a:off x="7227170" y="3140968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0" name="Organigramme : Connecteur 89"/>
          <p:cNvSpPr/>
          <p:nvPr/>
        </p:nvSpPr>
        <p:spPr>
          <a:xfrm>
            <a:off x="6763681" y="3140968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1" name="Organigramme : Connecteur 90"/>
          <p:cNvSpPr/>
          <p:nvPr/>
        </p:nvSpPr>
        <p:spPr>
          <a:xfrm>
            <a:off x="6300192" y="3140968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5" name="ZoneTexte 104"/>
          <p:cNvSpPr txBox="1"/>
          <p:nvPr/>
        </p:nvSpPr>
        <p:spPr>
          <a:xfrm>
            <a:off x="5076056" y="1052736"/>
            <a:ext cx="17251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smtClean="0">
                <a:solidFill>
                  <a:schemeClr val="accent6"/>
                </a:solidFill>
                <a:latin typeface="Aint Nothing Fancy" pitchFamily="2" charset="0"/>
              </a:rPr>
              <a:t>a</a:t>
            </a:r>
            <a:r>
              <a:rPr lang="fr-FR" sz="2400" dirty="0" smtClean="0">
                <a:solidFill>
                  <a:schemeClr val="bg1">
                    <a:lumMod val="75000"/>
                  </a:schemeClr>
                </a:solidFill>
                <a:latin typeface="Aint Nothing Fancy" pitchFamily="2" charset="0"/>
              </a:rPr>
              <a:t>synchrone</a:t>
            </a:r>
            <a:endParaRPr lang="fr-FR" sz="2400" dirty="0">
              <a:solidFill>
                <a:schemeClr val="bg1">
                  <a:lumMod val="75000"/>
                </a:schemeClr>
              </a:solidFill>
              <a:latin typeface="Aint Nothing Fancy" pitchFamily="2" charset="0"/>
            </a:endParaRPr>
          </a:p>
        </p:txBody>
      </p:sp>
      <p:sp>
        <p:nvSpPr>
          <p:cNvPr id="39" name="ZoneTexte 38"/>
          <p:cNvSpPr txBox="1"/>
          <p:nvPr/>
        </p:nvSpPr>
        <p:spPr>
          <a:xfrm>
            <a:off x="6450123" y="1700808"/>
            <a:ext cx="10021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smtClean="0">
                <a:solidFill>
                  <a:schemeClr val="bg1"/>
                </a:solidFill>
                <a:latin typeface="Fira Sans Medium" pitchFamily="34" charset="0"/>
                <a:ea typeface="Fira Sans Medium" pitchFamily="34" charset="0"/>
                <a:cs typeface="Lucida Sans Unicode" pitchFamily="34" charset="0"/>
              </a:rPr>
              <a:t>Client</a:t>
            </a:r>
            <a:endParaRPr lang="fr-FR" sz="2400" dirty="0">
              <a:solidFill>
                <a:schemeClr val="bg1"/>
              </a:solidFill>
              <a:latin typeface="Fira Sans Medium" pitchFamily="34" charset="0"/>
              <a:ea typeface="Fira Sans Medium" pitchFamily="34" charset="0"/>
              <a:cs typeface="Lucida Sans Unicode" pitchFamily="34" charset="0"/>
            </a:endParaRPr>
          </a:p>
        </p:txBody>
      </p:sp>
      <p:sp>
        <p:nvSpPr>
          <p:cNvPr id="40" name="ZoneTexte 39"/>
          <p:cNvSpPr txBox="1"/>
          <p:nvPr/>
        </p:nvSpPr>
        <p:spPr>
          <a:xfrm>
            <a:off x="1007793" y="1700808"/>
            <a:ext cx="18360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smtClean="0">
                <a:solidFill>
                  <a:schemeClr val="bg1"/>
                </a:solidFill>
                <a:latin typeface="Fira Sans Medium" pitchFamily="34" charset="0"/>
                <a:ea typeface="Fira Sans Medium" pitchFamily="34" charset="0"/>
                <a:cs typeface="Lucida Sans Unicode" pitchFamily="34" charset="0"/>
              </a:rPr>
              <a:t>Fournisseur</a:t>
            </a:r>
            <a:endParaRPr lang="fr-FR" sz="2400" dirty="0">
              <a:solidFill>
                <a:schemeClr val="bg1"/>
              </a:solidFill>
              <a:latin typeface="Fira Sans Medium" pitchFamily="34" charset="0"/>
              <a:ea typeface="Fira Sans Medium" pitchFamily="34" charset="0"/>
              <a:cs typeface="Lucida Sans Unicode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HOME\Desktop\Présentation RX\PPT\11-Cambridge\Cambridge-07-flow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3999" cy="6862225"/>
          </a:xfrm>
          <a:prstGeom prst="rect">
            <a:avLst/>
          </a:prstGeom>
          <a:noFill/>
        </p:spPr>
      </p:pic>
      <p:sp>
        <p:nvSpPr>
          <p:cNvPr id="6" name="ZoneTexte 5"/>
          <p:cNvSpPr txBox="1"/>
          <p:nvPr/>
        </p:nvSpPr>
        <p:spPr>
          <a:xfrm>
            <a:off x="3707904" y="2308810"/>
            <a:ext cx="18774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 smtClean="0">
                <a:solidFill>
                  <a:schemeClr val="bg1">
                    <a:lumMod val="8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subscribe</a:t>
            </a:r>
            <a:r>
              <a:rPr lang="fr-FR" sz="2000" dirty="0" smtClean="0">
                <a:solidFill>
                  <a:schemeClr val="bg1">
                    <a:lumMod val="8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()</a:t>
            </a:r>
            <a:endParaRPr lang="fr-FR" sz="2000" dirty="0">
              <a:solidFill>
                <a:schemeClr val="bg1">
                  <a:lumMod val="85000"/>
                </a:schemeClr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  <p:sp>
        <p:nvSpPr>
          <p:cNvPr id="7" name="Organigramme : Connecteur 6"/>
          <p:cNvSpPr/>
          <p:nvPr/>
        </p:nvSpPr>
        <p:spPr>
          <a:xfrm>
            <a:off x="2186110" y="2492896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9" name="Connecteur droit avec flèche 8"/>
          <p:cNvCxnSpPr/>
          <p:nvPr/>
        </p:nvCxnSpPr>
        <p:spPr>
          <a:xfrm>
            <a:off x="3113588" y="2636912"/>
            <a:ext cx="2952328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3" name="ZoneTexte 12"/>
          <p:cNvSpPr txBox="1"/>
          <p:nvPr/>
        </p:nvSpPr>
        <p:spPr>
          <a:xfrm>
            <a:off x="3412454" y="548680"/>
            <a:ext cx="20385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 err="1" smtClean="0">
                <a:solidFill>
                  <a:schemeClr val="bg1"/>
                </a:solidFill>
                <a:latin typeface="Fira Sans Medium" pitchFamily="34" charset="0"/>
                <a:ea typeface="Fira Sans Medium" pitchFamily="34" charset="0"/>
              </a:rPr>
              <a:t>Itérateur</a:t>
            </a:r>
            <a:endParaRPr lang="fr-FR" sz="3600" dirty="0">
              <a:solidFill>
                <a:schemeClr val="bg1"/>
              </a:solidFill>
              <a:latin typeface="Fira Sans Medium" pitchFamily="34" charset="0"/>
              <a:ea typeface="Fira Sans Medium" pitchFamily="34" charset="0"/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3851920" y="2956882"/>
            <a:ext cx="14157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 smtClean="0">
                <a:solidFill>
                  <a:schemeClr val="bg1">
                    <a:lumMod val="8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onNext</a:t>
            </a:r>
            <a:r>
              <a:rPr lang="fr-FR" sz="2000" dirty="0" smtClean="0">
                <a:solidFill>
                  <a:schemeClr val="bg1">
                    <a:lumMod val="8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()</a:t>
            </a:r>
            <a:endParaRPr lang="fr-FR" sz="2000" dirty="0">
              <a:solidFill>
                <a:schemeClr val="bg1">
                  <a:lumMod val="85000"/>
                </a:schemeClr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  <p:cxnSp>
        <p:nvCxnSpPr>
          <p:cNvPr id="18" name="Connecteur droit avec flèche 17"/>
          <p:cNvCxnSpPr/>
          <p:nvPr/>
        </p:nvCxnSpPr>
        <p:spPr>
          <a:xfrm>
            <a:off x="3131840" y="3284984"/>
            <a:ext cx="2952328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9" name="Organigramme : Connecteur 18"/>
          <p:cNvSpPr/>
          <p:nvPr/>
        </p:nvSpPr>
        <p:spPr>
          <a:xfrm>
            <a:off x="1727184" y="2492896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Organigramme : Connecteur 20"/>
          <p:cNvSpPr/>
          <p:nvPr/>
        </p:nvSpPr>
        <p:spPr>
          <a:xfrm>
            <a:off x="1268258" y="2492896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Organigramme : Connecteur 27"/>
          <p:cNvSpPr/>
          <p:nvPr/>
        </p:nvSpPr>
        <p:spPr>
          <a:xfrm>
            <a:off x="7213731" y="2492896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Organigramme : Connecteur 28"/>
          <p:cNvSpPr/>
          <p:nvPr/>
        </p:nvSpPr>
        <p:spPr>
          <a:xfrm>
            <a:off x="6750242" y="2492896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Organigramme : Connecteur 29"/>
          <p:cNvSpPr/>
          <p:nvPr/>
        </p:nvSpPr>
        <p:spPr>
          <a:xfrm>
            <a:off x="6286753" y="2492896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Organigramme : Connecteur 30"/>
          <p:cNvSpPr/>
          <p:nvPr/>
        </p:nvSpPr>
        <p:spPr>
          <a:xfrm>
            <a:off x="2177484" y="3140968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Organigramme : Connecteur 31"/>
          <p:cNvSpPr/>
          <p:nvPr/>
        </p:nvSpPr>
        <p:spPr>
          <a:xfrm>
            <a:off x="1718558" y="3140968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Organigramme : Connecteur 32"/>
          <p:cNvSpPr/>
          <p:nvPr/>
        </p:nvSpPr>
        <p:spPr>
          <a:xfrm>
            <a:off x="1259632" y="3140968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5" name="Organigramme : Connecteur 54"/>
          <p:cNvSpPr/>
          <p:nvPr/>
        </p:nvSpPr>
        <p:spPr>
          <a:xfrm>
            <a:off x="2177484" y="3789040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56" name="Connecteur droit avec flèche 55"/>
          <p:cNvCxnSpPr/>
          <p:nvPr/>
        </p:nvCxnSpPr>
        <p:spPr>
          <a:xfrm>
            <a:off x="3131840" y="3933056"/>
            <a:ext cx="2952328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60" name="Organigramme : Connecteur 59"/>
          <p:cNvSpPr/>
          <p:nvPr/>
        </p:nvSpPr>
        <p:spPr>
          <a:xfrm>
            <a:off x="1718558" y="3789040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" name="Organigramme : Connecteur 60"/>
          <p:cNvSpPr/>
          <p:nvPr/>
        </p:nvSpPr>
        <p:spPr>
          <a:xfrm>
            <a:off x="1259632" y="3789040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9" name="Organigramme : Connecteur 88"/>
          <p:cNvSpPr/>
          <p:nvPr/>
        </p:nvSpPr>
        <p:spPr>
          <a:xfrm>
            <a:off x="7227170" y="3140968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0" name="Organigramme : Connecteur 89"/>
          <p:cNvSpPr/>
          <p:nvPr/>
        </p:nvSpPr>
        <p:spPr>
          <a:xfrm>
            <a:off x="6763681" y="3140968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1" name="Organigramme : Connecteur 90"/>
          <p:cNvSpPr/>
          <p:nvPr/>
        </p:nvSpPr>
        <p:spPr>
          <a:xfrm>
            <a:off x="6300192" y="3140968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2" name="Organigramme : Connecteur 91"/>
          <p:cNvSpPr/>
          <p:nvPr/>
        </p:nvSpPr>
        <p:spPr>
          <a:xfrm>
            <a:off x="7227170" y="3789040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3" name="Organigramme : Connecteur 92"/>
          <p:cNvSpPr/>
          <p:nvPr/>
        </p:nvSpPr>
        <p:spPr>
          <a:xfrm>
            <a:off x="6763681" y="3789040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4" name="Organigramme : Connecteur 93"/>
          <p:cNvSpPr/>
          <p:nvPr/>
        </p:nvSpPr>
        <p:spPr>
          <a:xfrm>
            <a:off x="6300192" y="3789040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5" name="ZoneTexte 104"/>
          <p:cNvSpPr txBox="1"/>
          <p:nvPr/>
        </p:nvSpPr>
        <p:spPr>
          <a:xfrm>
            <a:off x="5076056" y="1052736"/>
            <a:ext cx="17251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smtClean="0">
                <a:solidFill>
                  <a:schemeClr val="accent6"/>
                </a:solidFill>
                <a:latin typeface="Aint Nothing Fancy" pitchFamily="2" charset="0"/>
              </a:rPr>
              <a:t>a</a:t>
            </a:r>
            <a:r>
              <a:rPr lang="fr-FR" sz="2400" dirty="0" smtClean="0">
                <a:solidFill>
                  <a:schemeClr val="bg1">
                    <a:lumMod val="75000"/>
                  </a:schemeClr>
                </a:solidFill>
                <a:latin typeface="Aint Nothing Fancy" pitchFamily="2" charset="0"/>
              </a:rPr>
              <a:t>synchrone</a:t>
            </a:r>
            <a:endParaRPr lang="fr-FR" sz="2400" dirty="0">
              <a:solidFill>
                <a:schemeClr val="bg1">
                  <a:lumMod val="75000"/>
                </a:schemeClr>
              </a:solidFill>
              <a:latin typeface="Aint Nothing Fancy" pitchFamily="2" charset="0"/>
            </a:endParaRPr>
          </a:p>
        </p:txBody>
      </p:sp>
      <p:sp>
        <p:nvSpPr>
          <p:cNvPr id="62" name="ZoneTexte 61"/>
          <p:cNvSpPr txBox="1"/>
          <p:nvPr/>
        </p:nvSpPr>
        <p:spPr>
          <a:xfrm>
            <a:off x="3851920" y="3604954"/>
            <a:ext cx="14157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 smtClean="0">
                <a:solidFill>
                  <a:schemeClr val="bg1">
                    <a:lumMod val="8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onNext</a:t>
            </a:r>
            <a:r>
              <a:rPr lang="fr-FR" sz="2000" dirty="0" smtClean="0">
                <a:solidFill>
                  <a:schemeClr val="bg1">
                    <a:lumMod val="8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()</a:t>
            </a:r>
            <a:endParaRPr lang="fr-FR" sz="2000" dirty="0">
              <a:solidFill>
                <a:schemeClr val="bg1">
                  <a:lumMod val="85000"/>
                </a:schemeClr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  <p:sp>
        <p:nvSpPr>
          <p:cNvPr id="39" name="ZoneTexte 38"/>
          <p:cNvSpPr txBox="1"/>
          <p:nvPr/>
        </p:nvSpPr>
        <p:spPr>
          <a:xfrm>
            <a:off x="6450123" y="1700808"/>
            <a:ext cx="10021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smtClean="0">
                <a:solidFill>
                  <a:schemeClr val="bg1"/>
                </a:solidFill>
                <a:latin typeface="Fira Sans Medium" pitchFamily="34" charset="0"/>
                <a:ea typeface="Fira Sans Medium" pitchFamily="34" charset="0"/>
                <a:cs typeface="Lucida Sans Unicode" pitchFamily="34" charset="0"/>
              </a:rPr>
              <a:t>Client</a:t>
            </a:r>
            <a:endParaRPr lang="fr-FR" sz="2400" dirty="0">
              <a:solidFill>
                <a:schemeClr val="bg1"/>
              </a:solidFill>
              <a:latin typeface="Fira Sans Medium" pitchFamily="34" charset="0"/>
              <a:ea typeface="Fira Sans Medium" pitchFamily="34" charset="0"/>
              <a:cs typeface="Lucida Sans Unicode" pitchFamily="34" charset="0"/>
            </a:endParaRPr>
          </a:p>
        </p:txBody>
      </p:sp>
      <p:sp>
        <p:nvSpPr>
          <p:cNvPr id="40" name="ZoneTexte 39"/>
          <p:cNvSpPr txBox="1"/>
          <p:nvPr/>
        </p:nvSpPr>
        <p:spPr>
          <a:xfrm>
            <a:off x="1007793" y="1700808"/>
            <a:ext cx="18360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smtClean="0">
                <a:solidFill>
                  <a:schemeClr val="bg1"/>
                </a:solidFill>
                <a:latin typeface="Fira Sans Medium" pitchFamily="34" charset="0"/>
                <a:ea typeface="Fira Sans Medium" pitchFamily="34" charset="0"/>
                <a:cs typeface="Lucida Sans Unicode" pitchFamily="34" charset="0"/>
              </a:rPr>
              <a:t>Fournisseur</a:t>
            </a:r>
            <a:endParaRPr lang="fr-FR" sz="2400" dirty="0">
              <a:solidFill>
                <a:schemeClr val="bg1"/>
              </a:solidFill>
              <a:latin typeface="Fira Sans Medium" pitchFamily="34" charset="0"/>
              <a:ea typeface="Fira Sans Medium" pitchFamily="34" charset="0"/>
              <a:cs typeface="Lucida Sans Unicode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HOME\Desktop\Présentation RX\PPT\11-Cambridge\Cambridge-07-flow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3999" cy="6862225"/>
          </a:xfrm>
          <a:prstGeom prst="rect">
            <a:avLst/>
          </a:prstGeom>
          <a:noFill/>
        </p:spPr>
      </p:pic>
      <p:sp>
        <p:nvSpPr>
          <p:cNvPr id="6" name="ZoneTexte 5"/>
          <p:cNvSpPr txBox="1"/>
          <p:nvPr/>
        </p:nvSpPr>
        <p:spPr>
          <a:xfrm>
            <a:off x="3707904" y="2308810"/>
            <a:ext cx="18774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 smtClean="0">
                <a:solidFill>
                  <a:schemeClr val="bg1">
                    <a:lumMod val="8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subscribe</a:t>
            </a:r>
            <a:r>
              <a:rPr lang="fr-FR" sz="2000" dirty="0" smtClean="0">
                <a:solidFill>
                  <a:schemeClr val="bg1">
                    <a:lumMod val="8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()</a:t>
            </a:r>
            <a:endParaRPr lang="fr-FR" sz="2000" dirty="0">
              <a:solidFill>
                <a:schemeClr val="bg1">
                  <a:lumMod val="85000"/>
                </a:schemeClr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  <p:sp>
        <p:nvSpPr>
          <p:cNvPr id="7" name="Organigramme : Connecteur 6"/>
          <p:cNvSpPr/>
          <p:nvPr/>
        </p:nvSpPr>
        <p:spPr>
          <a:xfrm>
            <a:off x="2186110" y="2492896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9" name="Connecteur droit avec flèche 8"/>
          <p:cNvCxnSpPr/>
          <p:nvPr/>
        </p:nvCxnSpPr>
        <p:spPr>
          <a:xfrm>
            <a:off x="3113588" y="2636912"/>
            <a:ext cx="2952328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3" name="ZoneTexte 12"/>
          <p:cNvSpPr txBox="1"/>
          <p:nvPr/>
        </p:nvSpPr>
        <p:spPr>
          <a:xfrm>
            <a:off x="3412454" y="548680"/>
            <a:ext cx="20385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 err="1" smtClean="0">
                <a:solidFill>
                  <a:schemeClr val="bg1"/>
                </a:solidFill>
                <a:latin typeface="Fira Sans Medium" pitchFamily="34" charset="0"/>
                <a:ea typeface="Fira Sans Medium" pitchFamily="34" charset="0"/>
              </a:rPr>
              <a:t>Itérateur</a:t>
            </a:r>
            <a:endParaRPr lang="fr-FR" sz="3600" dirty="0">
              <a:solidFill>
                <a:schemeClr val="bg1"/>
              </a:solidFill>
              <a:latin typeface="Fira Sans Medium" pitchFamily="34" charset="0"/>
              <a:ea typeface="Fira Sans Medium" pitchFamily="34" charset="0"/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3851920" y="2956882"/>
            <a:ext cx="14157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 smtClean="0">
                <a:solidFill>
                  <a:schemeClr val="bg1">
                    <a:lumMod val="8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onNext</a:t>
            </a:r>
            <a:r>
              <a:rPr lang="fr-FR" sz="2000" dirty="0" smtClean="0">
                <a:solidFill>
                  <a:schemeClr val="bg1">
                    <a:lumMod val="8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()</a:t>
            </a:r>
            <a:endParaRPr lang="fr-FR" sz="2000" dirty="0">
              <a:solidFill>
                <a:schemeClr val="bg1">
                  <a:lumMod val="85000"/>
                </a:schemeClr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  <p:cxnSp>
        <p:nvCxnSpPr>
          <p:cNvPr id="18" name="Connecteur droit avec flèche 17"/>
          <p:cNvCxnSpPr/>
          <p:nvPr/>
        </p:nvCxnSpPr>
        <p:spPr>
          <a:xfrm>
            <a:off x="3131840" y="3284984"/>
            <a:ext cx="2952328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9" name="Organigramme : Connecteur 18"/>
          <p:cNvSpPr/>
          <p:nvPr/>
        </p:nvSpPr>
        <p:spPr>
          <a:xfrm>
            <a:off x="1727184" y="2492896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Organigramme : Connecteur 20"/>
          <p:cNvSpPr/>
          <p:nvPr/>
        </p:nvSpPr>
        <p:spPr>
          <a:xfrm>
            <a:off x="1268258" y="2492896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Organigramme : Connecteur 27"/>
          <p:cNvSpPr/>
          <p:nvPr/>
        </p:nvSpPr>
        <p:spPr>
          <a:xfrm>
            <a:off x="7213731" y="2492896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Organigramme : Connecteur 28"/>
          <p:cNvSpPr/>
          <p:nvPr/>
        </p:nvSpPr>
        <p:spPr>
          <a:xfrm>
            <a:off x="6750242" y="2492896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Organigramme : Connecteur 29"/>
          <p:cNvSpPr/>
          <p:nvPr/>
        </p:nvSpPr>
        <p:spPr>
          <a:xfrm>
            <a:off x="6286753" y="2492896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Organigramme : Connecteur 30"/>
          <p:cNvSpPr/>
          <p:nvPr/>
        </p:nvSpPr>
        <p:spPr>
          <a:xfrm>
            <a:off x="2177484" y="3140968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Organigramme : Connecteur 31"/>
          <p:cNvSpPr/>
          <p:nvPr/>
        </p:nvSpPr>
        <p:spPr>
          <a:xfrm>
            <a:off x="1718558" y="3140968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Organigramme : Connecteur 32"/>
          <p:cNvSpPr/>
          <p:nvPr/>
        </p:nvSpPr>
        <p:spPr>
          <a:xfrm>
            <a:off x="1259632" y="3140968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5" name="Organigramme : Connecteur 54"/>
          <p:cNvSpPr/>
          <p:nvPr/>
        </p:nvSpPr>
        <p:spPr>
          <a:xfrm>
            <a:off x="2177484" y="3789040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56" name="Connecteur droit avec flèche 55"/>
          <p:cNvCxnSpPr/>
          <p:nvPr/>
        </p:nvCxnSpPr>
        <p:spPr>
          <a:xfrm>
            <a:off x="3131840" y="3933056"/>
            <a:ext cx="2952328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9" name="Connecteur droit avec flèche 58"/>
          <p:cNvCxnSpPr/>
          <p:nvPr/>
        </p:nvCxnSpPr>
        <p:spPr>
          <a:xfrm>
            <a:off x="3131840" y="4581128"/>
            <a:ext cx="2952328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60" name="Organigramme : Connecteur 59"/>
          <p:cNvSpPr/>
          <p:nvPr/>
        </p:nvSpPr>
        <p:spPr>
          <a:xfrm>
            <a:off x="1718558" y="3789040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" name="Organigramme : Connecteur 60"/>
          <p:cNvSpPr/>
          <p:nvPr/>
        </p:nvSpPr>
        <p:spPr>
          <a:xfrm>
            <a:off x="1259632" y="3789040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5" name="Organigramme : Connecteur 64"/>
          <p:cNvSpPr/>
          <p:nvPr/>
        </p:nvSpPr>
        <p:spPr>
          <a:xfrm>
            <a:off x="2177484" y="4437112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6" name="Organigramme : Connecteur 65"/>
          <p:cNvSpPr/>
          <p:nvPr/>
        </p:nvSpPr>
        <p:spPr>
          <a:xfrm>
            <a:off x="1718558" y="4437112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7" name="Organigramme : Connecteur 66"/>
          <p:cNvSpPr/>
          <p:nvPr/>
        </p:nvSpPr>
        <p:spPr>
          <a:xfrm>
            <a:off x="1259632" y="4437112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9" name="Organigramme : Connecteur 88"/>
          <p:cNvSpPr/>
          <p:nvPr/>
        </p:nvSpPr>
        <p:spPr>
          <a:xfrm>
            <a:off x="7227170" y="3140968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0" name="Organigramme : Connecteur 89"/>
          <p:cNvSpPr/>
          <p:nvPr/>
        </p:nvSpPr>
        <p:spPr>
          <a:xfrm>
            <a:off x="6763681" y="3140968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1" name="Organigramme : Connecteur 90"/>
          <p:cNvSpPr/>
          <p:nvPr/>
        </p:nvSpPr>
        <p:spPr>
          <a:xfrm>
            <a:off x="6300192" y="3140968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2" name="Organigramme : Connecteur 91"/>
          <p:cNvSpPr/>
          <p:nvPr/>
        </p:nvSpPr>
        <p:spPr>
          <a:xfrm>
            <a:off x="7227170" y="3789040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3" name="Organigramme : Connecteur 92"/>
          <p:cNvSpPr/>
          <p:nvPr/>
        </p:nvSpPr>
        <p:spPr>
          <a:xfrm>
            <a:off x="6763681" y="3789040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4" name="Organigramme : Connecteur 93"/>
          <p:cNvSpPr/>
          <p:nvPr/>
        </p:nvSpPr>
        <p:spPr>
          <a:xfrm>
            <a:off x="6300192" y="3789040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5" name="Organigramme : Connecteur 94"/>
          <p:cNvSpPr/>
          <p:nvPr/>
        </p:nvSpPr>
        <p:spPr>
          <a:xfrm>
            <a:off x="7227170" y="4437112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6" name="Organigramme : Connecteur 95"/>
          <p:cNvSpPr/>
          <p:nvPr/>
        </p:nvSpPr>
        <p:spPr>
          <a:xfrm>
            <a:off x="6763681" y="4437112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7" name="Organigramme : Connecteur 96"/>
          <p:cNvSpPr/>
          <p:nvPr/>
        </p:nvSpPr>
        <p:spPr>
          <a:xfrm>
            <a:off x="6300192" y="4437112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5" name="ZoneTexte 104"/>
          <p:cNvSpPr txBox="1"/>
          <p:nvPr/>
        </p:nvSpPr>
        <p:spPr>
          <a:xfrm>
            <a:off x="5076056" y="1052736"/>
            <a:ext cx="17251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smtClean="0">
                <a:solidFill>
                  <a:schemeClr val="accent6"/>
                </a:solidFill>
                <a:latin typeface="Aint Nothing Fancy" pitchFamily="2" charset="0"/>
              </a:rPr>
              <a:t>a</a:t>
            </a:r>
            <a:r>
              <a:rPr lang="fr-FR" sz="2400" dirty="0" smtClean="0">
                <a:solidFill>
                  <a:schemeClr val="bg1">
                    <a:lumMod val="75000"/>
                  </a:schemeClr>
                </a:solidFill>
                <a:latin typeface="Aint Nothing Fancy" pitchFamily="2" charset="0"/>
              </a:rPr>
              <a:t>synchrone</a:t>
            </a:r>
            <a:endParaRPr lang="fr-FR" sz="2400" dirty="0">
              <a:solidFill>
                <a:schemeClr val="bg1">
                  <a:lumMod val="75000"/>
                </a:schemeClr>
              </a:solidFill>
              <a:latin typeface="Aint Nothing Fancy" pitchFamily="2" charset="0"/>
            </a:endParaRPr>
          </a:p>
        </p:txBody>
      </p:sp>
      <p:sp>
        <p:nvSpPr>
          <p:cNvPr id="62" name="ZoneTexte 61"/>
          <p:cNvSpPr txBox="1"/>
          <p:nvPr/>
        </p:nvSpPr>
        <p:spPr>
          <a:xfrm>
            <a:off x="3851920" y="3604954"/>
            <a:ext cx="14157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 smtClean="0">
                <a:solidFill>
                  <a:schemeClr val="bg1">
                    <a:lumMod val="8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onNext</a:t>
            </a:r>
            <a:r>
              <a:rPr lang="fr-FR" sz="2000" dirty="0" smtClean="0">
                <a:solidFill>
                  <a:schemeClr val="bg1">
                    <a:lumMod val="8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()</a:t>
            </a:r>
            <a:endParaRPr lang="fr-FR" sz="2000" dirty="0">
              <a:solidFill>
                <a:schemeClr val="bg1">
                  <a:lumMod val="85000"/>
                </a:schemeClr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  <p:sp>
        <p:nvSpPr>
          <p:cNvPr id="63" name="ZoneTexte 62"/>
          <p:cNvSpPr txBox="1"/>
          <p:nvPr/>
        </p:nvSpPr>
        <p:spPr>
          <a:xfrm>
            <a:off x="3851920" y="4253026"/>
            <a:ext cx="14157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 smtClean="0">
                <a:solidFill>
                  <a:schemeClr val="bg1">
                    <a:lumMod val="8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onNext</a:t>
            </a:r>
            <a:r>
              <a:rPr lang="fr-FR" sz="2000" dirty="0" smtClean="0">
                <a:solidFill>
                  <a:schemeClr val="bg1">
                    <a:lumMod val="8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()</a:t>
            </a:r>
            <a:endParaRPr lang="fr-FR" sz="2000" dirty="0">
              <a:solidFill>
                <a:schemeClr val="bg1">
                  <a:lumMod val="85000"/>
                </a:schemeClr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  <p:sp>
        <p:nvSpPr>
          <p:cNvPr id="39" name="ZoneTexte 38"/>
          <p:cNvSpPr txBox="1"/>
          <p:nvPr/>
        </p:nvSpPr>
        <p:spPr>
          <a:xfrm>
            <a:off x="6450123" y="1700808"/>
            <a:ext cx="10021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smtClean="0">
                <a:solidFill>
                  <a:schemeClr val="bg1"/>
                </a:solidFill>
                <a:latin typeface="Fira Sans Medium" pitchFamily="34" charset="0"/>
                <a:ea typeface="Fira Sans Medium" pitchFamily="34" charset="0"/>
                <a:cs typeface="Lucida Sans Unicode" pitchFamily="34" charset="0"/>
              </a:rPr>
              <a:t>Client</a:t>
            </a:r>
            <a:endParaRPr lang="fr-FR" sz="2400" dirty="0">
              <a:solidFill>
                <a:schemeClr val="bg1"/>
              </a:solidFill>
              <a:latin typeface="Fira Sans Medium" pitchFamily="34" charset="0"/>
              <a:ea typeface="Fira Sans Medium" pitchFamily="34" charset="0"/>
              <a:cs typeface="Lucida Sans Unicode" pitchFamily="34" charset="0"/>
            </a:endParaRPr>
          </a:p>
        </p:txBody>
      </p:sp>
      <p:sp>
        <p:nvSpPr>
          <p:cNvPr id="40" name="ZoneTexte 39"/>
          <p:cNvSpPr txBox="1"/>
          <p:nvPr/>
        </p:nvSpPr>
        <p:spPr>
          <a:xfrm>
            <a:off x="1007793" y="1700808"/>
            <a:ext cx="18360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smtClean="0">
                <a:solidFill>
                  <a:schemeClr val="bg1"/>
                </a:solidFill>
                <a:latin typeface="Fira Sans Medium" pitchFamily="34" charset="0"/>
                <a:ea typeface="Fira Sans Medium" pitchFamily="34" charset="0"/>
                <a:cs typeface="Lucida Sans Unicode" pitchFamily="34" charset="0"/>
              </a:rPr>
              <a:t>Fournisseur</a:t>
            </a:r>
            <a:endParaRPr lang="fr-FR" sz="2400" dirty="0">
              <a:solidFill>
                <a:schemeClr val="bg1"/>
              </a:solidFill>
              <a:latin typeface="Fira Sans Medium" pitchFamily="34" charset="0"/>
              <a:ea typeface="Fira Sans Medium" pitchFamily="34" charset="0"/>
              <a:cs typeface="Lucida Sans Unicode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HOME\Desktop\Présentation RX\PPT\11-Cambridge\Cambridge-07-flow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3999" cy="6862225"/>
          </a:xfrm>
          <a:prstGeom prst="rect">
            <a:avLst/>
          </a:prstGeom>
          <a:noFill/>
        </p:spPr>
      </p:pic>
      <p:sp>
        <p:nvSpPr>
          <p:cNvPr id="6" name="ZoneTexte 5"/>
          <p:cNvSpPr txBox="1"/>
          <p:nvPr/>
        </p:nvSpPr>
        <p:spPr>
          <a:xfrm>
            <a:off x="3707904" y="2308810"/>
            <a:ext cx="18774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 smtClean="0">
                <a:solidFill>
                  <a:schemeClr val="bg1">
                    <a:lumMod val="8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subscribe</a:t>
            </a:r>
            <a:r>
              <a:rPr lang="fr-FR" sz="2000" dirty="0" smtClean="0">
                <a:solidFill>
                  <a:schemeClr val="bg1">
                    <a:lumMod val="8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()</a:t>
            </a:r>
            <a:endParaRPr lang="fr-FR" sz="2000" dirty="0">
              <a:solidFill>
                <a:schemeClr val="bg1">
                  <a:lumMod val="85000"/>
                </a:schemeClr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  <p:sp>
        <p:nvSpPr>
          <p:cNvPr id="7" name="Organigramme : Connecteur 6"/>
          <p:cNvSpPr/>
          <p:nvPr/>
        </p:nvSpPr>
        <p:spPr>
          <a:xfrm>
            <a:off x="2186110" y="2492896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9" name="Connecteur droit avec flèche 8"/>
          <p:cNvCxnSpPr/>
          <p:nvPr/>
        </p:nvCxnSpPr>
        <p:spPr>
          <a:xfrm>
            <a:off x="3113588" y="2636912"/>
            <a:ext cx="2952328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3" name="ZoneTexte 12"/>
          <p:cNvSpPr txBox="1"/>
          <p:nvPr/>
        </p:nvSpPr>
        <p:spPr>
          <a:xfrm>
            <a:off x="3412454" y="548680"/>
            <a:ext cx="20385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 err="1" smtClean="0">
                <a:solidFill>
                  <a:schemeClr val="bg1"/>
                </a:solidFill>
                <a:latin typeface="Fira Sans Medium" pitchFamily="34" charset="0"/>
                <a:ea typeface="Fira Sans Medium" pitchFamily="34" charset="0"/>
              </a:rPr>
              <a:t>Itérateur</a:t>
            </a:r>
            <a:endParaRPr lang="fr-FR" sz="3600" dirty="0">
              <a:solidFill>
                <a:schemeClr val="bg1"/>
              </a:solidFill>
              <a:latin typeface="Fira Sans Medium" pitchFamily="34" charset="0"/>
              <a:ea typeface="Fira Sans Medium" pitchFamily="34" charset="0"/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3851920" y="2956882"/>
            <a:ext cx="14157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 smtClean="0">
                <a:solidFill>
                  <a:schemeClr val="bg1">
                    <a:lumMod val="8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onNext</a:t>
            </a:r>
            <a:r>
              <a:rPr lang="fr-FR" sz="2000" dirty="0" smtClean="0">
                <a:solidFill>
                  <a:schemeClr val="bg1">
                    <a:lumMod val="8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()</a:t>
            </a:r>
            <a:endParaRPr lang="fr-FR" sz="2000" dirty="0">
              <a:solidFill>
                <a:schemeClr val="bg1">
                  <a:lumMod val="85000"/>
                </a:schemeClr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  <p:cxnSp>
        <p:nvCxnSpPr>
          <p:cNvPr id="18" name="Connecteur droit avec flèche 17"/>
          <p:cNvCxnSpPr/>
          <p:nvPr/>
        </p:nvCxnSpPr>
        <p:spPr>
          <a:xfrm>
            <a:off x="3131840" y="3284984"/>
            <a:ext cx="2952328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9" name="Organigramme : Connecteur 18"/>
          <p:cNvSpPr/>
          <p:nvPr/>
        </p:nvSpPr>
        <p:spPr>
          <a:xfrm>
            <a:off x="1727184" y="2492896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Organigramme : Connecteur 20"/>
          <p:cNvSpPr/>
          <p:nvPr/>
        </p:nvSpPr>
        <p:spPr>
          <a:xfrm>
            <a:off x="1268258" y="2492896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Organigramme : Connecteur 27"/>
          <p:cNvSpPr/>
          <p:nvPr/>
        </p:nvSpPr>
        <p:spPr>
          <a:xfrm>
            <a:off x="7213731" y="2492896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Organigramme : Connecteur 28"/>
          <p:cNvSpPr/>
          <p:nvPr/>
        </p:nvSpPr>
        <p:spPr>
          <a:xfrm>
            <a:off x="6750242" y="2492896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Organigramme : Connecteur 29"/>
          <p:cNvSpPr/>
          <p:nvPr/>
        </p:nvSpPr>
        <p:spPr>
          <a:xfrm>
            <a:off x="6286753" y="2492896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Organigramme : Connecteur 30"/>
          <p:cNvSpPr/>
          <p:nvPr/>
        </p:nvSpPr>
        <p:spPr>
          <a:xfrm>
            <a:off x="2177484" y="3140968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Organigramme : Connecteur 31"/>
          <p:cNvSpPr/>
          <p:nvPr/>
        </p:nvSpPr>
        <p:spPr>
          <a:xfrm>
            <a:off x="1718558" y="3140968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Organigramme : Connecteur 32"/>
          <p:cNvSpPr/>
          <p:nvPr/>
        </p:nvSpPr>
        <p:spPr>
          <a:xfrm>
            <a:off x="1259632" y="3140968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5" name="Organigramme : Connecteur 54"/>
          <p:cNvSpPr/>
          <p:nvPr/>
        </p:nvSpPr>
        <p:spPr>
          <a:xfrm>
            <a:off x="2177484" y="3789040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56" name="Connecteur droit avec flèche 55"/>
          <p:cNvCxnSpPr/>
          <p:nvPr/>
        </p:nvCxnSpPr>
        <p:spPr>
          <a:xfrm>
            <a:off x="3131840" y="3933056"/>
            <a:ext cx="2952328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9" name="Connecteur droit avec flèche 58"/>
          <p:cNvCxnSpPr/>
          <p:nvPr/>
        </p:nvCxnSpPr>
        <p:spPr>
          <a:xfrm>
            <a:off x="3131840" y="4581128"/>
            <a:ext cx="2952328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60" name="Organigramme : Connecteur 59"/>
          <p:cNvSpPr/>
          <p:nvPr/>
        </p:nvSpPr>
        <p:spPr>
          <a:xfrm>
            <a:off x="1718558" y="3789040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" name="Organigramme : Connecteur 60"/>
          <p:cNvSpPr/>
          <p:nvPr/>
        </p:nvSpPr>
        <p:spPr>
          <a:xfrm>
            <a:off x="1259632" y="3789040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5" name="Organigramme : Connecteur 64"/>
          <p:cNvSpPr/>
          <p:nvPr/>
        </p:nvSpPr>
        <p:spPr>
          <a:xfrm>
            <a:off x="2177484" y="4437112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6" name="Organigramme : Connecteur 65"/>
          <p:cNvSpPr/>
          <p:nvPr/>
        </p:nvSpPr>
        <p:spPr>
          <a:xfrm>
            <a:off x="1718558" y="4437112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7" name="Organigramme : Connecteur 66"/>
          <p:cNvSpPr/>
          <p:nvPr/>
        </p:nvSpPr>
        <p:spPr>
          <a:xfrm>
            <a:off x="1259632" y="4437112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9" name="Organigramme : Connecteur 88"/>
          <p:cNvSpPr/>
          <p:nvPr/>
        </p:nvSpPr>
        <p:spPr>
          <a:xfrm>
            <a:off x="7227170" y="3140968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0" name="Organigramme : Connecteur 89"/>
          <p:cNvSpPr/>
          <p:nvPr/>
        </p:nvSpPr>
        <p:spPr>
          <a:xfrm>
            <a:off x="6763681" y="3140968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1" name="Organigramme : Connecteur 90"/>
          <p:cNvSpPr/>
          <p:nvPr/>
        </p:nvSpPr>
        <p:spPr>
          <a:xfrm>
            <a:off x="6300192" y="3140968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2" name="Organigramme : Connecteur 91"/>
          <p:cNvSpPr/>
          <p:nvPr/>
        </p:nvSpPr>
        <p:spPr>
          <a:xfrm>
            <a:off x="7227170" y="3789040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3" name="Organigramme : Connecteur 92"/>
          <p:cNvSpPr/>
          <p:nvPr/>
        </p:nvSpPr>
        <p:spPr>
          <a:xfrm>
            <a:off x="6763681" y="3789040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4" name="Organigramme : Connecteur 93"/>
          <p:cNvSpPr/>
          <p:nvPr/>
        </p:nvSpPr>
        <p:spPr>
          <a:xfrm>
            <a:off x="6300192" y="3789040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5" name="Organigramme : Connecteur 94"/>
          <p:cNvSpPr/>
          <p:nvPr/>
        </p:nvSpPr>
        <p:spPr>
          <a:xfrm>
            <a:off x="7227170" y="4437112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6" name="Organigramme : Connecteur 95"/>
          <p:cNvSpPr/>
          <p:nvPr/>
        </p:nvSpPr>
        <p:spPr>
          <a:xfrm>
            <a:off x="6763681" y="4437112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7" name="Organigramme : Connecteur 96"/>
          <p:cNvSpPr/>
          <p:nvPr/>
        </p:nvSpPr>
        <p:spPr>
          <a:xfrm>
            <a:off x="6300192" y="4437112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5" name="ZoneTexte 104"/>
          <p:cNvSpPr txBox="1"/>
          <p:nvPr/>
        </p:nvSpPr>
        <p:spPr>
          <a:xfrm>
            <a:off x="5076056" y="1052736"/>
            <a:ext cx="17251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smtClean="0">
                <a:solidFill>
                  <a:schemeClr val="accent6"/>
                </a:solidFill>
                <a:latin typeface="Aint Nothing Fancy" pitchFamily="2" charset="0"/>
              </a:rPr>
              <a:t>a</a:t>
            </a:r>
            <a:r>
              <a:rPr lang="fr-FR" sz="2400" dirty="0" smtClean="0">
                <a:solidFill>
                  <a:schemeClr val="bg1">
                    <a:lumMod val="75000"/>
                  </a:schemeClr>
                </a:solidFill>
                <a:latin typeface="Aint Nothing Fancy" pitchFamily="2" charset="0"/>
              </a:rPr>
              <a:t>synchrone</a:t>
            </a:r>
            <a:endParaRPr lang="fr-FR" sz="2400" dirty="0">
              <a:solidFill>
                <a:schemeClr val="bg1">
                  <a:lumMod val="75000"/>
                </a:schemeClr>
              </a:solidFill>
              <a:latin typeface="Aint Nothing Fancy" pitchFamily="2" charset="0"/>
            </a:endParaRPr>
          </a:p>
        </p:txBody>
      </p:sp>
      <p:sp>
        <p:nvSpPr>
          <p:cNvPr id="62" name="ZoneTexte 61"/>
          <p:cNvSpPr txBox="1"/>
          <p:nvPr/>
        </p:nvSpPr>
        <p:spPr>
          <a:xfrm>
            <a:off x="3851920" y="3604954"/>
            <a:ext cx="14157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 smtClean="0">
                <a:solidFill>
                  <a:schemeClr val="bg1">
                    <a:lumMod val="8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onNext</a:t>
            </a:r>
            <a:r>
              <a:rPr lang="fr-FR" sz="2000" dirty="0" smtClean="0">
                <a:solidFill>
                  <a:schemeClr val="bg1">
                    <a:lumMod val="8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()</a:t>
            </a:r>
            <a:endParaRPr lang="fr-FR" sz="2000" dirty="0">
              <a:solidFill>
                <a:schemeClr val="bg1">
                  <a:lumMod val="85000"/>
                </a:schemeClr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  <p:sp>
        <p:nvSpPr>
          <p:cNvPr id="63" name="ZoneTexte 62"/>
          <p:cNvSpPr txBox="1"/>
          <p:nvPr/>
        </p:nvSpPr>
        <p:spPr>
          <a:xfrm>
            <a:off x="3851920" y="4253026"/>
            <a:ext cx="14157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 smtClean="0">
                <a:solidFill>
                  <a:schemeClr val="bg1">
                    <a:lumMod val="8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onNext</a:t>
            </a:r>
            <a:r>
              <a:rPr lang="fr-FR" sz="2000" dirty="0" smtClean="0">
                <a:solidFill>
                  <a:schemeClr val="bg1">
                    <a:lumMod val="8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()</a:t>
            </a:r>
            <a:endParaRPr lang="fr-FR" sz="2000" dirty="0">
              <a:solidFill>
                <a:schemeClr val="bg1">
                  <a:lumMod val="85000"/>
                </a:schemeClr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  <p:sp>
        <p:nvSpPr>
          <p:cNvPr id="45" name="ZoneTexte 44"/>
          <p:cNvSpPr txBox="1"/>
          <p:nvPr/>
        </p:nvSpPr>
        <p:spPr>
          <a:xfrm>
            <a:off x="6450123" y="1700808"/>
            <a:ext cx="10021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smtClean="0">
                <a:solidFill>
                  <a:schemeClr val="bg1"/>
                </a:solidFill>
                <a:latin typeface="Fira Sans Medium" pitchFamily="34" charset="0"/>
                <a:ea typeface="Fira Sans Medium" pitchFamily="34" charset="0"/>
                <a:cs typeface="Lucida Sans Unicode" pitchFamily="34" charset="0"/>
              </a:rPr>
              <a:t>Client</a:t>
            </a:r>
            <a:endParaRPr lang="fr-FR" sz="2400" dirty="0">
              <a:solidFill>
                <a:schemeClr val="bg1"/>
              </a:solidFill>
              <a:latin typeface="Fira Sans Medium" pitchFamily="34" charset="0"/>
              <a:ea typeface="Fira Sans Medium" pitchFamily="34" charset="0"/>
              <a:cs typeface="Lucida Sans Unicode" pitchFamily="34" charset="0"/>
            </a:endParaRPr>
          </a:p>
        </p:txBody>
      </p:sp>
      <p:sp>
        <p:nvSpPr>
          <p:cNvPr id="46" name="ZoneTexte 45"/>
          <p:cNvSpPr txBox="1"/>
          <p:nvPr/>
        </p:nvSpPr>
        <p:spPr>
          <a:xfrm>
            <a:off x="1007793" y="1700808"/>
            <a:ext cx="18360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smtClean="0">
                <a:solidFill>
                  <a:schemeClr val="bg1"/>
                </a:solidFill>
                <a:latin typeface="Fira Sans Medium" pitchFamily="34" charset="0"/>
                <a:ea typeface="Fira Sans Medium" pitchFamily="34" charset="0"/>
                <a:cs typeface="Lucida Sans Unicode" pitchFamily="34" charset="0"/>
              </a:rPr>
              <a:t>Fournisseur</a:t>
            </a:r>
            <a:endParaRPr lang="fr-FR" sz="2400" dirty="0">
              <a:solidFill>
                <a:schemeClr val="bg1"/>
              </a:solidFill>
              <a:latin typeface="Fira Sans Medium" pitchFamily="34" charset="0"/>
              <a:ea typeface="Fira Sans Medium" pitchFamily="34" charset="0"/>
              <a:cs typeface="Lucida Sans Unicode" pitchFamily="34" charset="0"/>
            </a:endParaRPr>
          </a:p>
        </p:txBody>
      </p:sp>
      <p:sp>
        <p:nvSpPr>
          <p:cNvPr id="47" name="ZoneTexte 46"/>
          <p:cNvSpPr txBox="1"/>
          <p:nvPr/>
        </p:nvSpPr>
        <p:spPr>
          <a:xfrm>
            <a:off x="6372200" y="4109010"/>
            <a:ext cx="1188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smtClean="0">
                <a:solidFill>
                  <a:schemeClr val="accent6"/>
                </a:solidFill>
                <a:latin typeface="Aint Nothing Fancy" pitchFamily="2" charset="0"/>
              </a:rPr>
              <a:t>blocage…</a:t>
            </a:r>
            <a:endParaRPr lang="fr-FR" sz="2000" dirty="0">
              <a:solidFill>
                <a:schemeClr val="accent6"/>
              </a:solidFill>
              <a:latin typeface="Aint Nothing Fancy" pitchFamily="2" charset="0"/>
            </a:endParaRPr>
          </a:p>
        </p:txBody>
      </p:sp>
      <p:sp>
        <p:nvSpPr>
          <p:cNvPr id="49" name="ZoneTexte 48"/>
          <p:cNvSpPr txBox="1"/>
          <p:nvPr/>
        </p:nvSpPr>
        <p:spPr>
          <a:xfrm>
            <a:off x="6372200" y="2852936"/>
            <a:ext cx="1188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smtClean="0">
                <a:solidFill>
                  <a:schemeClr val="accent6"/>
                </a:solidFill>
                <a:latin typeface="Aint Nothing Fancy" pitchFamily="2" charset="0"/>
              </a:rPr>
              <a:t>blocage…</a:t>
            </a:r>
            <a:endParaRPr lang="fr-FR" sz="2000" dirty="0">
              <a:solidFill>
                <a:schemeClr val="accent6"/>
              </a:solidFill>
              <a:latin typeface="Aint Nothing Fancy" pitchFamily="2" charset="0"/>
            </a:endParaRPr>
          </a:p>
        </p:txBody>
      </p:sp>
      <p:cxnSp>
        <p:nvCxnSpPr>
          <p:cNvPr id="68" name="Connecteur droit 67"/>
          <p:cNvCxnSpPr/>
          <p:nvPr/>
        </p:nvCxnSpPr>
        <p:spPr>
          <a:xfrm flipH="1">
            <a:off x="6372200" y="2780928"/>
            <a:ext cx="1152128" cy="50405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eur droit 68"/>
          <p:cNvCxnSpPr/>
          <p:nvPr/>
        </p:nvCxnSpPr>
        <p:spPr>
          <a:xfrm flipH="1" flipV="1">
            <a:off x="6372200" y="2780928"/>
            <a:ext cx="1152128" cy="50405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necteur droit 78"/>
          <p:cNvCxnSpPr/>
          <p:nvPr/>
        </p:nvCxnSpPr>
        <p:spPr>
          <a:xfrm flipH="1">
            <a:off x="6372200" y="4077072"/>
            <a:ext cx="1152128" cy="50405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eur droit 79"/>
          <p:cNvCxnSpPr/>
          <p:nvPr/>
        </p:nvCxnSpPr>
        <p:spPr>
          <a:xfrm flipH="1" flipV="1">
            <a:off x="6372200" y="4077072"/>
            <a:ext cx="1152128" cy="50405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HOME\Desktop\Présentation RX\PPT\11-Cambridge\Cambridge-07-flow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3999" cy="6862225"/>
          </a:xfrm>
          <a:prstGeom prst="rect">
            <a:avLst/>
          </a:prstGeom>
          <a:noFill/>
        </p:spPr>
      </p:pic>
      <p:sp>
        <p:nvSpPr>
          <p:cNvPr id="3" name="ZoneTexte 2"/>
          <p:cNvSpPr txBox="1"/>
          <p:nvPr/>
        </p:nvSpPr>
        <p:spPr>
          <a:xfrm>
            <a:off x="983940" y="1628800"/>
            <a:ext cx="18598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smtClean="0">
                <a:solidFill>
                  <a:schemeClr val="accent6"/>
                </a:solidFill>
                <a:latin typeface="Impact" pitchFamily="34" charset="0"/>
                <a:ea typeface="Fira Sans Book" pitchFamily="34" charset="0"/>
                <a:cs typeface="Lucida Sans Unicode" pitchFamily="34" charset="0"/>
              </a:rPr>
              <a:t>Observable</a:t>
            </a:r>
            <a:endParaRPr lang="fr-FR" sz="2800" dirty="0">
              <a:solidFill>
                <a:schemeClr val="accent6"/>
              </a:solidFill>
              <a:latin typeface="Impact" pitchFamily="34" charset="0"/>
              <a:ea typeface="Fira Sans Book" pitchFamily="34" charset="0"/>
              <a:cs typeface="Lucida Sans Unicode" pitchFamily="34" charset="0"/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6156176" y="1628800"/>
            <a:ext cx="15232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smtClean="0">
                <a:solidFill>
                  <a:schemeClr val="accent6"/>
                </a:solidFill>
                <a:latin typeface="Impact" pitchFamily="34" charset="0"/>
                <a:ea typeface="Fira Sans Book" pitchFamily="34" charset="0"/>
                <a:cs typeface="Lucida Sans Unicode" pitchFamily="34" charset="0"/>
              </a:rPr>
              <a:t>Observer</a:t>
            </a:r>
            <a:endParaRPr lang="fr-FR" sz="2800" dirty="0">
              <a:solidFill>
                <a:schemeClr val="accent6"/>
              </a:solidFill>
              <a:latin typeface="Impact" pitchFamily="34" charset="0"/>
              <a:ea typeface="Fira Sans Book" pitchFamily="34" charset="0"/>
              <a:cs typeface="Lucida Sans Unicode" pitchFamily="34" charset="0"/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3707904" y="2308810"/>
            <a:ext cx="18774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 smtClean="0">
                <a:solidFill>
                  <a:schemeClr val="bg1">
                    <a:lumMod val="8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subscribe</a:t>
            </a:r>
            <a:r>
              <a:rPr lang="fr-FR" sz="2000" dirty="0" smtClean="0">
                <a:solidFill>
                  <a:schemeClr val="bg1">
                    <a:lumMod val="8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()</a:t>
            </a:r>
            <a:endParaRPr lang="fr-FR" sz="2000" dirty="0">
              <a:solidFill>
                <a:schemeClr val="bg1">
                  <a:lumMod val="85000"/>
                </a:schemeClr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  <p:sp>
        <p:nvSpPr>
          <p:cNvPr id="7" name="Organigramme : Connecteur 6"/>
          <p:cNvSpPr/>
          <p:nvPr/>
        </p:nvSpPr>
        <p:spPr>
          <a:xfrm>
            <a:off x="2186110" y="2492896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9" name="Connecteur droit avec flèche 8"/>
          <p:cNvCxnSpPr/>
          <p:nvPr/>
        </p:nvCxnSpPr>
        <p:spPr>
          <a:xfrm>
            <a:off x="3113588" y="2636912"/>
            <a:ext cx="2952328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3" name="ZoneTexte 12"/>
          <p:cNvSpPr txBox="1"/>
          <p:nvPr/>
        </p:nvSpPr>
        <p:spPr>
          <a:xfrm>
            <a:off x="3412454" y="548680"/>
            <a:ext cx="20385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 err="1" smtClean="0">
                <a:solidFill>
                  <a:schemeClr val="bg1"/>
                </a:solidFill>
                <a:latin typeface="Fira Sans Medium" pitchFamily="34" charset="0"/>
                <a:ea typeface="Fira Sans Medium" pitchFamily="34" charset="0"/>
              </a:rPr>
              <a:t>Itérateur</a:t>
            </a:r>
            <a:endParaRPr lang="fr-FR" sz="3600" dirty="0">
              <a:solidFill>
                <a:schemeClr val="bg1"/>
              </a:solidFill>
              <a:latin typeface="Fira Sans Medium" pitchFamily="34" charset="0"/>
              <a:ea typeface="Fira Sans Medium" pitchFamily="34" charset="0"/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3851920" y="2956882"/>
            <a:ext cx="14157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 smtClean="0">
                <a:solidFill>
                  <a:schemeClr val="bg1">
                    <a:lumMod val="8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onNext</a:t>
            </a:r>
            <a:r>
              <a:rPr lang="fr-FR" sz="2000" dirty="0" smtClean="0">
                <a:solidFill>
                  <a:schemeClr val="bg1">
                    <a:lumMod val="8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()</a:t>
            </a:r>
            <a:endParaRPr lang="fr-FR" sz="2000" dirty="0">
              <a:solidFill>
                <a:schemeClr val="bg1">
                  <a:lumMod val="85000"/>
                </a:schemeClr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  <p:cxnSp>
        <p:nvCxnSpPr>
          <p:cNvPr id="18" name="Connecteur droit avec flèche 17"/>
          <p:cNvCxnSpPr/>
          <p:nvPr/>
        </p:nvCxnSpPr>
        <p:spPr>
          <a:xfrm>
            <a:off x="3131840" y="3284984"/>
            <a:ext cx="2952328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9" name="Organigramme : Connecteur 18"/>
          <p:cNvSpPr/>
          <p:nvPr/>
        </p:nvSpPr>
        <p:spPr>
          <a:xfrm>
            <a:off x="1727184" y="2492896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Organigramme : Connecteur 20"/>
          <p:cNvSpPr/>
          <p:nvPr/>
        </p:nvSpPr>
        <p:spPr>
          <a:xfrm>
            <a:off x="1268258" y="2492896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Organigramme : Connecteur 27"/>
          <p:cNvSpPr/>
          <p:nvPr/>
        </p:nvSpPr>
        <p:spPr>
          <a:xfrm>
            <a:off x="7213731" y="2492896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Organigramme : Connecteur 28"/>
          <p:cNvSpPr/>
          <p:nvPr/>
        </p:nvSpPr>
        <p:spPr>
          <a:xfrm>
            <a:off x="6750242" y="2492896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Organigramme : Connecteur 29"/>
          <p:cNvSpPr/>
          <p:nvPr/>
        </p:nvSpPr>
        <p:spPr>
          <a:xfrm>
            <a:off x="6286753" y="2492896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Organigramme : Connecteur 30"/>
          <p:cNvSpPr/>
          <p:nvPr/>
        </p:nvSpPr>
        <p:spPr>
          <a:xfrm>
            <a:off x="2177484" y="3140968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Organigramme : Connecteur 31"/>
          <p:cNvSpPr/>
          <p:nvPr/>
        </p:nvSpPr>
        <p:spPr>
          <a:xfrm>
            <a:off x="1718558" y="3140968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Organigramme : Connecteur 32"/>
          <p:cNvSpPr/>
          <p:nvPr/>
        </p:nvSpPr>
        <p:spPr>
          <a:xfrm>
            <a:off x="1259632" y="3140968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5" name="Organigramme : Connecteur 54"/>
          <p:cNvSpPr/>
          <p:nvPr/>
        </p:nvSpPr>
        <p:spPr>
          <a:xfrm>
            <a:off x="2177484" y="3789040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56" name="Connecteur droit avec flèche 55"/>
          <p:cNvCxnSpPr/>
          <p:nvPr/>
        </p:nvCxnSpPr>
        <p:spPr>
          <a:xfrm>
            <a:off x="3131840" y="3933056"/>
            <a:ext cx="2952328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9" name="Connecteur droit avec flèche 58"/>
          <p:cNvCxnSpPr/>
          <p:nvPr/>
        </p:nvCxnSpPr>
        <p:spPr>
          <a:xfrm>
            <a:off x="3131840" y="4581128"/>
            <a:ext cx="2952328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60" name="Organigramme : Connecteur 59"/>
          <p:cNvSpPr/>
          <p:nvPr/>
        </p:nvSpPr>
        <p:spPr>
          <a:xfrm>
            <a:off x="1718558" y="3789040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" name="Organigramme : Connecteur 60"/>
          <p:cNvSpPr/>
          <p:nvPr/>
        </p:nvSpPr>
        <p:spPr>
          <a:xfrm>
            <a:off x="1259632" y="3789040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5" name="Organigramme : Connecteur 64"/>
          <p:cNvSpPr/>
          <p:nvPr/>
        </p:nvSpPr>
        <p:spPr>
          <a:xfrm>
            <a:off x="2177484" y="4437112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6" name="Organigramme : Connecteur 65"/>
          <p:cNvSpPr/>
          <p:nvPr/>
        </p:nvSpPr>
        <p:spPr>
          <a:xfrm>
            <a:off x="1718558" y="4437112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7" name="Organigramme : Connecteur 66"/>
          <p:cNvSpPr/>
          <p:nvPr/>
        </p:nvSpPr>
        <p:spPr>
          <a:xfrm>
            <a:off x="1259632" y="4437112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9" name="Organigramme : Connecteur 88"/>
          <p:cNvSpPr/>
          <p:nvPr/>
        </p:nvSpPr>
        <p:spPr>
          <a:xfrm>
            <a:off x="7227170" y="3140968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0" name="Organigramme : Connecteur 89"/>
          <p:cNvSpPr/>
          <p:nvPr/>
        </p:nvSpPr>
        <p:spPr>
          <a:xfrm>
            <a:off x="6763681" y="3140968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1" name="Organigramme : Connecteur 90"/>
          <p:cNvSpPr/>
          <p:nvPr/>
        </p:nvSpPr>
        <p:spPr>
          <a:xfrm>
            <a:off x="6300192" y="3140968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2" name="Organigramme : Connecteur 91"/>
          <p:cNvSpPr/>
          <p:nvPr/>
        </p:nvSpPr>
        <p:spPr>
          <a:xfrm>
            <a:off x="7227170" y="3789040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3" name="Organigramme : Connecteur 92"/>
          <p:cNvSpPr/>
          <p:nvPr/>
        </p:nvSpPr>
        <p:spPr>
          <a:xfrm>
            <a:off x="6763681" y="3789040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4" name="Organigramme : Connecteur 93"/>
          <p:cNvSpPr/>
          <p:nvPr/>
        </p:nvSpPr>
        <p:spPr>
          <a:xfrm>
            <a:off x="6300192" y="3789040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5" name="Organigramme : Connecteur 94"/>
          <p:cNvSpPr/>
          <p:nvPr/>
        </p:nvSpPr>
        <p:spPr>
          <a:xfrm>
            <a:off x="7227170" y="4437112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6" name="Organigramme : Connecteur 95"/>
          <p:cNvSpPr/>
          <p:nvPr/>
        </p:nvSpPr>
        <p:spPr>
          <a:xfrm>
            <a:off x="6763681" y="4437112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7" name="Organigramme : Connecteur 96"/>
          <p:cNvSpPr/>
          <p:nvPr/>
        </p:nvSpPr>
        <p:spPr>
          <a:xfrm>
            <a:off x="6300192" y="4437112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5" name="ZoneTexte 104"/>
          <p:cNvSpPr txBox="1"/>
          <p:nvPr/>
        </p:nvSpPr>
        <p:spPr>
          <a:xfrm>
            <a:off x="5076056" y="1052736"/>
            <a:ext cx="17251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smtClean="0">
                <a:solidFill>
                  <a:schemeClr val="accent6"/>
                </a:solidFill>
                <a:latin typeface="Aint Nothing Fancy" pitchFamily="2" charset="0"/>
              </a:rPr>
              <a:t>a</a:t>
            </a:r>
            <a:r>
              <a:rPr lang="fr-FR" sz="2400" dirty="0" smtClean="0">
                <a:solidFill>
                  <a:schemeClr val="bg1">
                    <a:lumMod val="75000"/>
                  </a:schemeClr>
                </a:solidFill>
                <a:latin typeface="Aint Nothing Fancy" pitchFamily="2" charset="0"/>
              </a:rPr>
              <a:t>synchrone</a:t>
            </a:r>
            <a:endParaRPr lang="fr-FR" sz="2400" dirty="0">
              <a:solidFill>
                <a:schemeClr val="bg1">
                  <a:lumMod val="75000"/>
                </a:schemeClr>
              </a:solidFill>
              <a:latin typeface="Aint Nothing Fancy" pitchFamily="2" charset="0"/>
            </a:endParaRPr>
          </a:p>
        </p:txBody>
      </p:sp>
      <p:sp>
        <p:nvSpPr>
          <p:cNvPr id="62" name="ZoneTexte 61"/>
          <p:cNvSpPr txBox="1"/>
          <p:nvPr/>
        </p:nvSpPr>
        <p:spPr>
          <a:xfrm>
            <a:off x="3851920" y="3604954"/>
            <a:ext cx="14157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 smtClean="0">
                <a:solidFill>
                  <a:schemeClr val="bg1">
                    <a:lumMod val="8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onNext</a:t>
            </a:r>
            <a:r>
              <a:rPr lang="fr-FR" sz="2000" dirty="0" smtClean="0">
                <a:solidFill>
                  <a:schemeClr val="bg1">
                    <a:lumMod val="8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()</a:t>
            </a:r>
            <a:endParaRPr lang="fr-FR" sz="2000" dirty="0">
              <a:solidFill>
                <a:schemeClr val="bg1">
                  <a:lumMod val="85000"/>
                </a:schemeClr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  <p:sp>
        <p:nvSpPr>
          <p:cNvPr id="63" name="ZoneTexte 62"/>
          <p:cNvSpPr txBox="1"/>
          <p:nvPr/>
        </p:nvSpPr>
        <p:spPr>
          <a:xfrm>
            <a:off x="3851920" y="4253026"/>
            <a:ext cx="14157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 smtClean="0">
                <a:solidFill>
                  <a:schemeClr val="bg1">
                    <a:lumMod val="8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onNext</a:t>
            </a:r>
            <a:r>
              <a:rPr lang="fr-FR" sz="2000" dirty="0" smtClean="0">
                <a:solidFill>
                  <a:schemeClr val="bg1">
                    <a:lumMod val="8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()</a:t>
            </a:r>
            <a:endParaRPr lang="fr-FR" sz="2000" dirty="0">
              <a:solidFill>
                <a:schemeClr val="bg1">
                  <a:lumMod val="85000"/>
                </a:schemeClr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HOME\Desktop\Présentation RX\PPT\11-Cambridge\Cambridge-00-Uni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3999" cy="6862224"/>
          </a:xfrm>
          <a:prstGeom prst="rect">
            <a:avLst/>
          </a:prstGeom>
          <a:noFill/>
        </p:spPr>
      </p:pic>
      <p:sp>
        <p:nvSpPr>
          <p:cNvPr id="4" name="ZoneTexte 3"/>
          <p:cNvSpPr txBox="1"/>
          <p:nvPr/>
        </p:nvSpPr>
        <p:spPr>
          <a:xfrm>
            <a:off x="1331640" y="2780928"/>
            <a:ext cx="715195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000" dirty="0" err="1" smtClean="0">
                <a:solidFill>
                  <a:schemeClr val="bg1"/>
                </a:solidFill>
                <a:latin typeface="Fira Sans SemiBold" pitchFamily="34" charset="0"/>
                <a:ea typeface="Fira Sans SemiBold" pitchFamily="34" charset="0"/>
              </a:rPr>
              <a:t>Reactive</a:t>
            </a:r>
            <a:r>
              <a:rPr lang="fr-FR" sz="6000" dirty="0" smtClean="0">
                <a:solidFill>
                  <a:schemeClr val="bg1"/>
                </a:solidFill>
                <a:latin typeface="Fira Sans SemiBold" pitchFamily="34" charset="0"/>
                <a:ea typeface="Fira Sans SemiBold" pitchFamily="34" charset="0"/>
              </a:rPr>
              <a:t> Extensions</a:t>
            </a:r>
            <a:endParaRPr lang="fr-FR" sz="6000" dirty="0">
              <a:solidFill>
                <a:schemeClr val="bg1"/>
              </a:solidFill>
              <a:latin typeface="Fira Sans SemiBold" pitchFamily="34" charset="0"/>
              <a:ea typeface="Fira Sans SemiBold" pitchFamily="34" charset="0"/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2987824" y="3861048"/>
            <a:ext cx="38170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smtClean="0">
                <a:solidFill>
                  <a:schemeClr val="accent6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int Nothing Fancy" pitchFamily="2" charset="0"/>
              </a:rPr>
              <a:t>Qu’est ce que c’est ?</a:t>
            </a:r>
            <a:endParaRPr lang="fr-FR" sz="2800" dirty="0">
              <a:solidFill>
                <a:schemeClr val="accent6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int Nothing Fancy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HOME\Desktop\Présentation RX\PPT\11-Cambridge\Cambridge-05-dark-metal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62226"/>
          </a:xfrm>
          <a:prstGeom prst="rect">
            <a:avLst/>
          </a:prstGeom>
          <a:noFill/>
        </p:spPr>
      </p:pic>
      <p:sp>
        <p:nvSpPr>
          <p:cNvPr id="11" name="ZoneTexte 10"/>
          <p:cNvSpPr txBox="1"/>
          <p:nvPr/>
        </p:nvSpPr>
        <p:spPr>
          <a:xfrm>
            <a:off x="1979712" y="2886035"/>
            <a:ext cx="560313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800" dirty="0" err="1" smtClean="0">
                <a:solidFill>
                  <a:schemeClr val="bg1"/>
                </a:solidFill>
                <a:latin typeface="Fira Sans SemiBold" pitchFamily="34" charset="0"/>
                <a:ea typeface="Fira Sans SemiBold" pitchFamily="34" charset="0"/>
              </a:rPr>
              <a:t>Iterator</a:t>
            </a:r>
            <a:r>
              <a:rPr lang="fr-FR" sz="4800" dirty="0" smtClean="0">
                <a:solidFill>
                  <a:schemeClr val="bg1"/>
                </a:solidFill>
                <a:latin typeface="Fira Sans SemiBold" pitchFamily="34" charset="0"/>
                <a:ea typeface="Fira Sans SemiBold" pitchFamily="34" charset="0"/>
              </a:rPr>
              <a:t>, Observer ?</a:t>
            </a:r>
            <a:endParaRPr lang="fr-FR" sz="4800" dirty="0">
              <a:solidFill>
                <a:schemeClr val="bg1"/>
              </a:solidFill>
              <a:latin typeface="Fira Sans SemiBold" pitchFamily="34" charset="0"/>
              <a:ea typeface="Fira Sans SemiBold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HOME\Desktop\Présentation RX\PPT\11-Cambridge\Cambridge-05-dark-metal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62226"/>
          </a:xfrm>
          <a:prstGeom prst="rect">
            <a:avLst/>
          </a:prstGeom>
          <a:noFill/>
        </p:spPr>
      </p:pic>
      <p:pic>
        <p:nvPicPr>
          <p:cNvPr id="4" name="Picture 2" descr="http://images.pearsoned-ema.com/jpeg/large/9780201633610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55776" y="404664"/>
            <a:ext cx="4201805" cy="523609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HOME\Desktop\Présentation RX\PPT\11-Cambridge\Cambridge-05-dark-metal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62226"/>
          </a:xfrm>
          <a:prstGeom prst="rect">
            <a:avLst/>
          </a:prstGeom>
          <a:noFill/>
        </p:spPr>
      </p:pic>
      <p:pic>
        <p:nvPicPr>
          <p:cNvPr id="4" name="Picture 2" descr="http://images.pearsoned-ema.com/jpeg/large/9780201633610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55776" y="404664"/>
            <a:ext cx="4201805" cy="5236096"/>
          </a:xfrm>
          <a:prstGeom prst="rect">
            <a:avLst/>
          </a:prstGeom>
          <a:noFill/>
        </p:spPr>
      </p:pic>
      <p:sp>
        <p:nvSpPr>
          <p:cNvPr id="5" name="ZoneTexte 4"/>
          <p:cNvSpPr txBox="1"/>
          <p:nvPr/>
        </p:nvSpPr>
        <p:spPr>
          <a:xfrm>
            <a:off x="4139952" y="5733256"/>
            <a:ext cx="6992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i="1" dirty="0" smtClean="0">
                <a:solidFill>
                  <a:schemeClr val="bg1"/>
                </a:solidFill>
                <a:latin typeface="Fira Sans Book" pitchFamily="34" charset="0"/>
                <a:ea typeface="Fira Sans Book" pitchFamily="34" charset="0"/>
                <a:cs typeface="Lucida Sans Unicode" pitchFamily="34" charset="0"/>
              </a:rPr>
              <a:t>1994</a:t>
            </a:r>
            <a:endParaRPr lang="fr-FR" sz="2000" i="1" dirty="0">
              <a:solidFill>
                <a:schemeClr val="bg1"/>
              </a:solidFill>
              <a:latin typeface="Fira Sans Book" pitchFamily="34" charset="0"/>
              <a:ea typeface="Fira Sans Book" pitchFamily="34" charset="0"/>
              <a:cs typeface="Lucida Sans Unicode" pitchFamily="34" charset="0"/>
            </a:endParaRPr>
          </a:p>
        </p:txBody>
      </p:sp>
      <p:pic>
        <p:nvPicPr>
          <p:cNvPr id="6" name="Picture 9" descr="http://upload.wikimedia.org/wikipedia/commons/3/39/PSX-Console-wController.jpg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156176" y="5373216"/>
            <a:ext cx="3946130" cy="181102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HOME\Desktop\Présentation RX\PPT\11-Cambridge\Cambridge-05-dark-metal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62226"/>
          </a:xfrm>
          <a:prstGeom prst="rect">
            <a:avLst/>
          </a:prstGeom>
          <a:noFill/>
        </p:spPr>
      </p:pic>
      <p:sp>
        <p:nvSpPr>
          <p:cNvPr id="3" name="ZoneTexte 2"/>
          <p:cNvSpPr txBox="1"/>
          <p:nvPr/>
        </p:nvSpPr>
        <p:spPr>
          <a:xfrm>
            <a:off x="3817678" y="332656"/>
            <a:ext cx="13756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err="1" smtClean="0">
                <a:solidFill>
                  <a:schemeClr val="accent6">
                    <a:lumMod val="75000"/>
                  </a:schemeClr>
                </a:solidFill>
                <a:latin typeface="Impact" pitchFamily="34" charset="0"/>
                <a:ea typeface="Fira Sans Book" pitchFamily="34" charset="0"/>
                <a:cs typeface="Lucida Sans Unicode" pitchFamily="34" charset="0"/>
              </a:rPr>
              <a:t>Iterator</a:t>
            </a:r>
            <a:r>
              <a:rPr lang="fr-FR" sz="2800" dirty="0" smtClean="0">
                <a:solidFill>
                  <a:schemeClr val="accent6">
                    <a:lumMod val="75000"/>
                  </a:schemeClr>
                </a:solidFill>
                <a:latin typeface="Impact" pitchFamily="34" charset="0"/>
                <a:ea typeface="Fira Sans Book" pitchFamily="34" charset="0"/>
                <a:cs typeface="Lucida Sans Unicode" pitchFamily="34" charset="0"/>
              </a:rPr>
              <a:t> </a:t>
            </a:r>
            <a:endParaRPr lang="fr-FR" sz="2800" dirty="0">
              <a:solidFill>
                <a:schemeClr val="accent6">
                  <a:lumMod val="75000"/>
                </a:schemeClr>
              </a:solidFill>
              <a:latin typeface="Impact" pitchFamily="34" charset="0"/>
              <a:ea typeface="Fira Sans Book" pitchFamily="34" charset="0"/>
              <a:cs typeface="Lucida Sans Unicode" pitchFamily="34" charset="0"/>
            </a:endParaRPr>
          </a:p>
        </p:txBody>
      </p:sp>
      <p:sp>
        <p:nvSpPr>
          <p:cNvPr id="12" name="ZoneTexte 11"/>
          <p:cNvSpPr txBox="1"/>
          <p:nvPr/>
        </p:nvSpPr>
        <p:spPr>
          <a:xfrm>
            <a:off x="3743908" y="6165304"/>
            <a:ext cx="15232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smtClean="0">
                <a:solidFill>
                  <a:schemeClr val="accent6">
                    <a:lumMod val="75000"/>
                  </a:schemeClr>
                </a:solidFill>
                <a:latin typeface="Impact" pitchFamily="34" charset="0"/>
                <a:ea typeface="Fira Sans Book" pitchFamily="34" charset="0"/>
                <a:cs typeface="Lucida Sans Unicode" pitchFamily="34" charset="0"/>
              </a:rPr>
              <a:t>Observer</a:t>
            </a:r>
            <a:endParaRPr lang="fr-FR" sz="2800" dirty="0">
              <a:solidFill>
                <a:schemeClr val="accent6">
                  <a:lumMod val="75000"/>
                </a:schemeClr>
              </a:solidFill>
              <a:latin typeface="Impact" pitchFamily="34" charset="0"/>
              <a:ea typeface="Fira Sans Book" pitchFamily="34" charset="0"/>
              <a:cs typeface="Lucida Sans Unicode" pitchFamily="34" charset="0"/>
            </a:endParaRPr>
          </a:p>
        </p:txBody>
      </p:sp>
      <p:pic>
        <p:nvPicPr>
          <p:cNvPr id="54276" name="Picture 4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403648" y="3903439"/>
            <a:ext cx="947600" cy="9441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4277" name="Picture 5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flipH="1">
            <a:off x="7009202" y="1988840"/>
            <a:ext cx="864096" cy="11010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" name="ZoneTexte 30"/>
          <p:cNvSpPr txBox="1"/>
          <p:nvPr/>
        </p:nvSpPr>
        <p:spPr>
          <a:xfrm>
            <a:off x="6882171" y="3068960"/>
            <a:ext cx="10021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smtClean="0">
                <a:solidFill>
                  <a:schemeClr val="bg1"/>
                </a:solidFill>
                <a:latin typeface="Fira Sans Medium" pitchFamily="34" charset="0"/>
                <a:ea typeface="Fira Sans Medium" pitchFamily="34" charset="0"/>
                <a:cs typeface="Lucida Sans Unicode" pitchFamily="34" charset="0"/>
              </a:rPr>
              <a:t>Client</a:t>
            </a:r>
            <a:endParaRPr lang="fr-FR" sz="2400" dirty="0">
              <a:solidFill>
                <a:schemeClr val="bg1"/>
              </a:solidFill>
              <a:latin typeface="Fira Sans Medium" pitchFamily="34" charset="0"/>
              <a:ea typeface="Fira Sans Medium" pitchFamily="34" charset="0"/>
              <a:cs typeface="Lucida Sans Unicode" pitchFamily="34" charset="0"/>
            </a:endParaRPr>
          </a:p>
        </p:txBody>
      </p:sp>
      <p:sp>
        <p:nvSpPr>
          <p:cNvPr id="32" name="ZoneTexte 31"/>
          <p:cNvSpPr txBox="1"/>
          <p:nvPr/>
        </p:nvSpPr>
        <p:spPr>
          <a:xfrm>
            <a:off x="755576" y="3068960"/>
            <a:ext cx="18360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smtClean="0">
                <a:solidFill>
                  <a:schemeClr val="bg1"/>
                </a:solidFill>
                <a:latin typeface="Fira Sans Medium" pitchFamily="34" charset="0"/>
                <a:ea typeface="Fira Sans Medium" pitchFamily="34" charset="0"/>
                <a:cs typeface="Lucida Sans Unicode" pitchFamily="34" charset="0"/>
              </a:rPr>
              <a:t>Fournisseur</a:t>
            </a:r>
            <a:endParaRPr lang="fr-FR" sz="2400" dirty="0">
              <a:solidFill>
                <a:schemeClr val="bg1"/>
              </a:solidFill>
              <a:latin typeface="Fira Sans Medium" pitchFamily="34" charset="0"/>
              <a:ea typeface="Fira Sans Medium" pitchFamily="34" charset="0"/>
              <a:cs typeface="Lucida Sans Unicode" pitchFamily="34" charset="0"/>
            </a:endParaRPr>
          </a:p>
        </p:txBody>
      </p:sp>
      <p:sp>
        <p:nvSpPr>
          <p:cNvPr id="33" name="Organigramme : Connecteur 32"/>
          <p:cNvSpPr/>
          <p:nvPr/>
        </p:nvSpPr>
        <p:spPr>
          <a:xfrm>
            <a:off x="6649162" y="2204864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Organigramme : Connecteur 33"/>
          <p:cNvSpPr/>
          <p:nvPr/>
        </p:nvSpPr>
        <p:spPr>
          <a:xfrm>
            <a:off x="6190236" y="2204864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Organigramme : Connecteur 34"/>
          <p:cNvSpPr/>
          <p:nvPr/>
        </p:nvSpPr>
        <p:spPr>
          <a:xfrm>
            <a:off x="5713058" y="2204864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Organigramme : Connecteur 35"/>
          <p:cNvSpPr/>
          <p:nvPr/>
        </p:nvSpPr>
        <p:spPr>
          <a:xfrm>
            <a:off x="5254132" y="2204864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Organigramme : Connecteur 36"/>
          <p:cNvSpPr/>
          <p:nvPr/>
        </p:nvSpPr>
        <p:spPr>
          <a:xfrm>
            <a:off x="3779912" y="3975447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Organigramme : Connecteur 37"/>
          <p:cNvSpPr/>
          <p:nvPr/>
        </p:nvSpPr>
        <p:spPr>
          <a:xfrm>
            <a:off x="3320986" y="3975447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Organigramme : Connecteur 38"/>
          <p:cNvSpPr/>
          <p:nvPr/>
        </p:nvSpPr>
        <p:spPr>
          <a:xfrm>
            <a:off x="2843808" y="3975447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Organigramme : Connecteur 39"/>
          <p:cNvSpPr/>
          <p:nvPr/>
        </p:nvSpPr>
        <p:spPr>
          <a:xfrm>
            <a:off x="2384882" y="3975447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2" name="Connecteur droit avec flèche 41"/>
          <p:cNvCxnSpPr/>
          <p:nvPr/>
        </p:nvCxnSpPr>
        <p:spPr>
          <a:xfrm>
            <a:off x="3131840" y="3284984"/>
            <a:ext cx="2952328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HOME\Desktop\Présentation RX\PPT\11-Cambridge\Cambridge-05-dark-metal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62226"/>
          </a:xfrm>
          <a:prstGeom prst="rect">
            <a:avLst/>
          </a:prstGeom>
          <a:noFill/>
        </p:spPr>
      </p:pic>
      <p:sp>
        <p:nvSpPr>
          <p:cNvPr id="3" name="ZoneTexte 2"/>
          <p:cNvSpPr txBox="1"/>
          <p:nvPr/>
        </p:nvSpPr>
        <p:spPr>
          <a:xfrm>
            <a:off x="3817678" y="332656"/>
            <a:ext cx="13756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err="1" smtClean="0">
                <a:solidFill>
                  <a:schemeClr val="accent6">
                    <a:lumMod val="75000"/>
                  </a:schemeClr>
                </a:solidFill>
                <a:latin typeface="Impact" pitchFamily="34" charset="0"/>
                <a:ea typeface="Fira Sans Book" pitchFamily="34" charset="0"/>
                <a:cs typeface="Lucida Sans Unicode" pitchFamily="34" charset="0"/>
              </a:rPr>
              <a:t>Iterator</a:t>
            </a:r>
            <a:r>
              <a:rPr lang="fr-FR" sz="2800" dirty="0" smtClean="0">
                <a:solidFill>
                  <a:schemeClr val="accent6">
                    <a:lumMod val="75000"/>
                  </a:schemeClr>
                </a:solidFill>
                <a:latin typeface="Impact" pitchFamily="34" charset="0"/>
                <a:ea typeface="Fira Sans Book" pitchFamily="34" charset="0"/>
                <a:cs typeface="Lucida Sans Unicode" pitchFamily="34" charset="0"/>
              </a:rPr>
              <a:t> </a:t>
            </a:r>
            <a:endParaRPr lang="fr-FR" sz="2800" dirty="0">
              <a:solidFill>
                <a:schemeClr val="accent6">
                  <a:lumMod val="75000"/>
                </a:schemeClr>
              </a:solidFill>
              <a:latin typeface="Impact" pitchFamily="34" charset="0"/>
              <a:ea typeface="Fira Sans Book" pitchFamily="34" charset="0"/>
              <a:cs typeface="Lucida Sans Unicode" pitchFamily="34" charset="0"/>
            </a:endParaRPr>
          </a:p>
        </p:txBody>
      </p:sp>
      <p:sp>
        <p:nvSpPr>
          <p:cNvPr id="12" name="ZoneTexte 11"/>
          <p:cNvSpPr txBox="1"/>
          <p:nvPr/>
        </p:nvSpPr>
        <p:spPr>
          <a:xfrm>
            <a:off x="3743908" y="6165304"/>
            <a:ext cx="15232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smtClean="0">
                <a:solidFill>
                  <a:schemeClr val="accent6">
                    <a:lumMod val="75000"/>
                  </a:schemeClr>
                </a:solidFill>
                <a:latin typeface="Impact" pitchFamily="34" charset="0"/>
                <a:ea typeface="Fira Sans Book" pitchFamily="34" charset="0"/>
                <a:cs typeface="Lucida Sans Unicode" pitchFamily="34" charset="0"/>
              </a:rPr>
              <a:t>Observer</a:t>
            </a:r>
            <a:endParaRPr lang="fr-FR" sz="2800" dirty="0">
              <a:solidFill>
                <a:schemeClr val="accent6">
                  <a:lumMod val="75000"/>
                </a:schemeClr>
              </a:solidFill>
              <a:latin typeface="Impact" pitchFamily="34" charset="0"/>
              <a:ea typeface="Fira Sans Book" pitchFamily="34" charset="0"/>
              <a:cs typeface="Lucida Sans Unicode" pitchFamily="34" charset="0"/>
            </a:endParaRPr>
          </a:p>
        </p:txBody>
      </p:sp>
      <p:pic>
        <p:nvPicPr>
          <p:cNvPr id="54276" name="Picture 4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403648" y="3903439"/>
            <a:ext cx="947600" cy="9441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4277" name="Picture 5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flipH="1">
            <a:off x="7009202" y="1988840"/>
            <a:ext cx="864096" cy="11010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" name="ZoneTexte 30"/>
          <p:cNvSpPr txBox="1"/>
          <p:nvPr/>
        </p:nvSpPr>
        <p:spPr>
          <a:xfrm>
            <a:off x="6882171" y="3068960"/>
            <a:ext cx="10021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smtClean="0">
                <a:solidFill>
                  <a:schemeClr val="bg1"/>
                </a:solidFill>
                <a:latin typeface="Fira Sans Medium" pitchFamily="34" charset="0"/>
                <a:ea typeface="Fira Sans Medium" pitchFamily="34" charset="0"/>
                <a:cs typeface="Lucida Sans Unicode" pitchFamily="34" charset="0"/>
              </a:rPr>
              <a:t>Client</a:t>
            </a:r>
            <a:endParaRPr lang="fr-FR" sz="2400" dirty="0">
              <a:solidFill>
                <a:schemeClr val="bg1"/>
              </a:solidFill>
              <a:latin typeface="Fira Sans Medium" pitchFamily="34" charset="0"/>
              <a:ea typeface="Fira Sans Medium" pitchFamily="34" charset="0"/>
              <a:cs typeface="Lucida Sans Unicode" pitchFamily="34" charset="0"/>
            </a:endParaRPr>
          </a:p>
        </p:txBody>
      </p:sp>
      <p:sp>
        <p:nvSpPr>
          <p:cNvPr id="32" name="ZoneTexte 31"/>
          <p:cNvSpPr txBox="1"/>
          <p:nvPr/>
        </p:nvSpPr>
        <p:spPr>
          <a:xfrm>
            <a:off x="755576" y="3068960"/>
            <a:ext cx="18360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smtClean="0">
                <a:solidFill>
                  <a:schemeClr val="bg1"/>
                </a:solidFill>
                <a:latin typeface="Fira Sans Medium" pitchFamily="34" charset="0"/>
                <a:ea typeface="Fira Sans Medium" pitchFamily="34" charset="0"/>
                <a:cs typeface="Lucida Sans Unicode" pitchFamily="34" charset="0"/>
              </a:rPr>
              <a:t>Fournisseur</a:t>
            </a:r>
            <a:endParaRPr lang="fr-FR" sz="2400" dirty="0">
              <a:solidFill>
                <a:schemeClr val="bg1"/>
              </a:solidFill>
              <a:latin typeface="Fira Sans Medium" pitchFamily="34" charset="0"/>
              <a:ea typeface="Fira Sans Medium" pitchFamily="34" charset="0"/>
              <a:cs typeface="Lucida Sans Unicode" pitchFamily="34" charset="0"/>
            </a:endParaRPr>
          </a:p>
        </p:txBody>
      </p:sp>
      <p:sp>
        <p:nvSpPr>
          <p:cNvPr id="33" name="Organigramme : Connecteur 32"/>
          <p:cNvSpPr/>
          <p:nvPr/>
        </p:nvSpPr>
        <p:spPr>
          <a:xfrm>
            <a:off x="6649162" y="2204864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Organigramme : Connecteur 33"/>
          <p:cNvSpPr/>
          <p:nvPr/>
        </p:nvSpPr>
        <p:spPr>
          <a:xfrm>
            <a:off x="6190236" y="2204864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Organigramme : Connecteur 34"/>
          <p:cNvSpPr/>
          <p:nvPr/>
        </p:nvSpPr>
        <p:spPr>
          <a:xfrm>
            <a:off x="5713058" y="2204864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Organigramme : Connecteur 35"/>
          <p:cNvSpPr/>
          <p:nvPr/>
        </p:nvSpPr>
        <p:spPr>
          <a:xfrm>
            <a:off x="5254132" y="2204864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Organigramme : Connecteur 36"/>
          <p:cNvSpPr/>
          <p:nvPr/>
        </p:nvSpPr>
        <p:spPr>
          <a:xfrm>
            <a:off x="3779912" y="3975447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Organigramme : Connecteur 37"/>
          <p:cNvSpPr/>
          <p:nvPr/>
        </p:nvSpPr>
        <p:spPr>
          <a:xfrm>
            <a:off x="3320986" y="3975447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Organigramme : Connecteur 38"/>
          <p:cNvSpPr/>
          <p:nvPr/>
        </p:nvSpPr>
        <p:spPr>
          <a:xfrm>
            <a:off x="2843808" y="3975447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Organigramme : Connecteur 39"/>
          <p:cNvSpPr/>
          <p:nvPr/>
        </p:nvSpPr>
        <p:spPr>
          <a:xfrm>
            <a:off x="2384882" y="3975447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2" name="Connecteur droit avec flèche 41"/>
          <p:cNvCxnSpPr/>
          <p:nvPr/>
        </p:nvCxnSpPr>
        <p:spPr>
          <a:xfrm>
            <a:off x="3131840" y="3284984"/>
            <a:ext cx="2952328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8" name="ZoneTexte 17"/>
          <p:cNvSpPr txBox="1"/>
          <p:nvPr/>
        </p:nvSpPr>
        <p:spPr>
          <a:xfrm>
            <a:off x="2411760" y="4437112"/>
            <a:ext cx="165301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5400" dirty="0" smtClean="0">
                <a:solidFill>
                  <a:schemeClr val="bg2">
                    <a:lumMod val="75000"/>
                  </a:schemeClr>
                </a:solidFill>
                <a:latin typeface="Impact" pitchFamily="34" charset="0"/>
              </a:rPr>
              <a:t>PUSH</a:t>
            </a:r>
            <a:endParaRPr lang="fr-FR" sz="5400" dirty="0">
              <a:solidFill>
                <a:schemeClr val="bg2">
                  <a:lumMod val="75000"/>
                </a:schemeClr>
              </a:solidFill>
              <a:latin typeface="Impact" pitchFamily="34" charset="0"/>
            </a:endParaRPr>
          </a:p>
        </p:txBody>
      </p:sp>
      <p:sp>
        <p:nvSpPr>
          <p:cNvPr id="19" name="ZoneTexte 18"/>
          <p:cNvSpPr txBox="1"/>
          <p:nvPr/>
        </p:nvSpPr>
        <p:spPr>
          <a:xfrm>
            <a:off x="5436096" y="1268760"/>
            <a:ext cx="14366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5400" dirty="0" smtClean="0">
                <a:solidFill>
                  <a:schemeClr val="bg2">
                    <a:lumMod val="75000"/>
                  </a:schemeClr>
                </a:solidFill>
                <a:latin typeface="Impact" pitchFamily="34" charset="0"/>
              </a:rPr>
              <a:t>PULL</a:t>
            </a:r>
            <a:endParaRPr lang="fr-FR" sz="5400" dirty="0">
              <a:solidFill>
                <a:schemeClr val="bg2">
                  <a:lumMod val="75000"/>
                </a:schemeClr>
              </a:solidFill>
              <a:latin typeface="Impact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HOME\Desktop\Présentation RX\PPT\11-Cambridge\Cambridge-05-dark-metal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62226"/>
          </a:xfrm>
          <a:prstGeom prst="rect">
            <a:avLst/>
          </a:prstGeom>
          <a:noFill/>
        </p:spPr>
      </p:pic>
      <p:sp>
        <p:nvSpPr>
          <p:cNvPr id="3" name="ZoneTexte 2"/>
          <p:cNvSpPr txBox="1"/>
          <p:nvPr/>
        </p:nvSpPr>
        <p:spPr>
          <a:xfrm>
            <a:off x="1187624" y="1700808"/>
            <a:ext cx="13756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err="1" smtClean="0">
                <a:solidFill>
                  <a:schemeClr val="accent6">
                    <a:lumMod val="75000"/>
                  </a:schemeClr>
                </a:solidFill>
                <a:latin typeface="Impact" pitchFamily="34" charset="0"/>
                <a:ea typeface="Fira Sans Book" pitchFamily="34" charset="0"/>
                <a:cs typeface="Lucida Sans Unicode" pitchFamily="34" charset="0"/>
              </a:rPr>
              <a:t>Iterator</a:t>
            </a:r>
            <a:r>
              <a:rPr lang="fr-FR" sz="2800" dirty="0" smtClean="0">
                <a:solidFill>
                  <a:schemeClr val="accent6">
                    <a:lumMod val="75000"/>
                  </a:schemeClr>
                </a:solidFill>
                <a:latin typeface="Impact" pitchFamily="34" charset="0"/>
                <a:ea typeface="Fira Sans Book" pitchFamily="34" charset="0"/>
                <a:cs typeface="Lucida Sans Unicode" pitchFamily="34" charset="0"/>
              </a:rPr>
              <a:t> </a:t>
            </a:r>
            <a:endParaRPr lang="fr-FR" sz="2800" dirty="0">
              <a:solidFill>
                <a:schemeClr val="accent6">
                  <a:lumMod val="75000"/>
                </a:schemeClr>
              </a:solidFill>
              <a:latin typeface="Impact" pitchFamily="34" charset="0"/>
              <a:ea typeface="Fira Sans Book" pitchFamily="34" charset="0"/>
              <a:cs typeface="Lucida Sans Unicode" pitchFamily="34" charset="0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1187624" y="2924944"/>
            <a:ext cx="14157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smtClean="0">
                <a:solidFill>
                  <a:schemeClr val="bg1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T </a:t>
            </a:r>
            <a:r>
              <a:rPr lang="fr-FR" sz="2000" dirty="0" err="1" smtClean="0">
                <a:solidFill>
                  <a:schemeClr val="bg1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next</a:t>
            </a:r>
            <a:r>
              <a:rPr lang="fr-FR" sz="2000" dirty="0" smtClean="0">
                <a:solidFill>
                  <a:schemeClr val="bg1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()</a:t>
            </a:r>
            <a:endParaRPr lang="fr-FR" sz="2000" dirty="0">
              <a:solidFill>
                <a:schemeClr val="bg1"/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1187624" y="3501008"/>
            <a:ext cx="29546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 smtClean="0">
                <a:solidFill>
                  <a:schemeClr val="bg1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throws</a:t>
            </a:r>
            <a:r>
              <a:rPr lang="fr-FR" sz="2000" dirty="0" smtClean="0">
                <a:solidFill>
                  <a:schemeClr val="bg1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Exception()</a:t>
            </a:r>
            <a:endParaRPr lang="fr-FR" sz="2000" dirty="0">
              <a:solidFill>
                <a:schemeClr val="bg1"/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1187624" y="4077072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smtClean="0">
                <a:solidFill>
                  <a:schemeClr val="bg1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!</a:t>
            </a:r>
            <a:r>
              <a:rPr lang="fr-FR" sz="2000" dirty="0" err="1" smtClean="0">
                <a:solidFill>
                  <a:schemeClr val="bg1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hasNext</a:t>
            </a:r>
            <a:r>
              <a:rPr lang="fr-FR" sz="2000" dirty="0" smtClean="0">
                <a:solidFill>
                  <a:schemeClr val="bg1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()</a:t>
            </a:r>
            <a:endParaRPr lang="fr-FR" sz="2000" dirty="0">
              <a:solidFill>
                <a:schemeClr val="bg1"/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5001721" y="2996952"/>
            <a:ext cx="15696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 smtClean="0">
                <a:solidFill>
                  <a:schemeClr val="bg1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onNext</a:t>
            </a:r>
            <a:r>
              <a:rPr lang="fr-FR" sz="2000" dirty="0" smtClean="0">
                <a:solidFill>
                  <a:schemeClr val="bg1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(T)</a:t>
            </a:r>
            <a:endParaRPr lang="fr-FR" sz="2000" dirty="0">
              <a:solidFill>
                <a:schemeClr val="bg1"/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5001721" y="3501008"/>
            <a:ext cx="29546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 smtClean="0">
                <a:solidFill>
                  <a:schemeClr val="bg1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onError</a:t>
            </a:r>
            <a:r>
              <a:rPr lang="fr-FR" sz="2000" dirty="0" smtClean="0">
                <a:solidFill>
                  <a:schemeClr val="bg1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(Exception)</a:t>
            </a:r>
            <a:endParaRPr lang="fr-FR" sz="2000" dirty="0">
              <a:solidFill>
                <a:schemeClr val="bg1"/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5001721" y="4077072"/>
            <a:ext cx="21852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 smtClean="0">
                <a:solidFill>
                  <a:schemeClr val="bg1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onCompleted</a:t>
            </a:r>
            <a:r>
              <a:rPr lang="fr-FR" sz="2000" dirty="0" smtClean="0">
                <a:solidFill>
                  <a:schemeClr val="bg1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()</a:t>
            </a:r>
            <a:endParaRPr lang="fr-FR" sz="2000" dirty="0">
              <a:solidFill>
                <a:schemeClr val="bg1"/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  <p:sp>
        <p:nvSpPr>
          <p:cNvPr id="12" name="ZoneTexte 11"/>
          <p:cNvSpPr txBox="1"/>
          <p:nvPr/>
        </p:nvSpPr>
        <p:spPr>
          <a:xfrm>
            <a:off x="5004048" y="1700808"/>
            <a:ext cx="15232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smtClean="0">
                <a:solidFill>
                  <a:schemeClr val="accent6">
                    <a:lumMod val="75000"/>
                  </a:schemeClr>
                </a:solidFill>
                <a:latin typeface="Impact" pitchFamily="34" charset="0"/>
                <a:ea typeface="Fira Sans Book" pitchFamily="34" charset="0"/>
                <a:cs typeface="Lucida Sans Unicode" pitchFamily="34" charset="0"/>
              </a:rPr>
              <a:t>Observer</a:t>
            </a:r>
            <a:endParaRPr lang="fr-FR" sz="2800" dirty="0">
              <a:solidFill>
                <a:schemeClr val="accent6">
                  <a:lumMod val="75000"/>
                </a:schemeClr>
              </a:solidFill>
              <a:latin typeface="Impact" pitchFamily="34" charset="0"/>
              <a:ea typeface="Fira Sans Book" pitchFamily="34" charset="0"/>
              <a:cs typeface="Lucida Sans Unicode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ZoneTexte 15"/>
          <p:cNvSpPr txBox="1"/>
          <p:nvPr/>
        </p:nvSpPr>
        <p:spPr>
          <a:xfrm>
            <a:off x="2123728" y="2780928"/>
            <a:ext cx="484427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000" dirty="0" smtClean="0">
                <a:solidFill>
                  <a:srgbClr val="505F7C"/>
                </a:solidFill>
                <a:latin typeface="Fira Sans SemiBold" pitchFamily="34" charset="0"/>
                <a:ea typeface="Fira Sans SemiBold" pitchFamily="34" charset="0"/>
              </a:rPr>
              <a:t>Un exemple ?</a:t>
            </a:r>
            <a:endParaRPr lang="fr-FR" sz="6000" dirty="0">
              <a:solidFill>
                <a:srgbClr val="505F7C"/>
              </a:solidFill>
              <a:latin typeface="Fira Sans SemiBold" pitchFamily="34" charset="0"/>
              <a:ea typeface="Fira Sans SemiBold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/>
          <p:cNvSpPr txBox="1"/>
          <p:nvPr/>
        </p:nvSpPr>
        <p:spPr>
          <a:xfrm>
            <a:off x="539552" y="1412776"/>
            <a:ext cx="839364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List&lt;String&gt; </a:t>
            </a:r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names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= {Bruce, Peter, Clark}</a:t>
            </a:r>
          </a:p>
          <a:p>
            <a:endParaRPr lang="fr-FR" dirty="0" smtClean="0">
              <a:solidFill>
                <a:srgbClr val="505F7C"/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  <a:p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Observable.from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names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).</a:t>
            </a:r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subscribe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new Action1&lt;String&gt;() { 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	public </a:t>
            </a:r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void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call(String s) {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		System.out.println("Hello " + s + "!");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	}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});</a:t>
            </a:r>
            <a:endParaRPr lang="fr-FR" dirty="0">
              <a:solidFill>
                <a:srgbClr val="505F7C"/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539552" y="5385990"/>
            <a:ext cx="8064896" cy="92333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&gt; Hello Bruce !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&gt; Hello Peter !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&gt; Hello Clark !</a:t>
            </a:r>
            <a:endParaRPr lang="fr-FR" dirty="0">
              <a:solidFill>
                <a:srgbClr val="505F7C"/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/>
          <p:cNvSpPr txBox="1"/>
          <p:nvPr/>
        </p:nvSpPr>
        <p:spPr>
          <a:xfrm>
            <a:off x="539552" y="1412776"/>
            <a:ext cx="839364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List&lt;String&gt; </a:t>
            </a:r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names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= {Bruce, Peter, Clark}</a:t>
            </a:r>
          </a:p>
          <a:p>
            <a:endParaRPr lang="fr-FR" dirty="0" smtClean="0">
              <a:solidFill>
                <a:srgbClr val="505F7C"/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  <a:p>
            <a:r>
              <a:rPr lang="fr-FR" b="1" dirty="0" err="1" smtClean="0">
                <a:solidFill>
                  <a:schemeClr val="accent6">
                    <a:lumMod val="7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Observable.from</a:t>
            </a:r>
            <a:r>
              <a:rPr lang="fr-FR" b="1" dirty="0" smtClean="0">
                <a:solidFill>
                  <a:schemeClr val="accent6">
                    <a:lumMod val="7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  <a:r>
              <a:rPr lang="fr-FR" b="1" dirty="0" err="1" smtClean="0">
                <a:solidFill>
                  <a:schemeClr val="accent6">
                    <a:lumMod val="7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names</a:t>
            </a:r>
            <a:r>
              <a:rPr lang="fr-FR" b="1" dirty="0" smtClean="0">
                <a:solidFill>
                  <a:schemeClr val="accent6">
                    <a:lumMod val="7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.</a:t>
            </a:r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subscribe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new Action1&lt;String&gt;() { 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	public </a:t>
            </a:r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void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call(String s) {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		System.out.println("Hello " + s + "!");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	}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});</a:t>
            </a:r>
            <a:endParaRPr lang="fr-FR" dirty="0">
              <a:solidFill>
                <a:srgbClr val="505F7C"/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539552" y="5385990"/>
            <a:ext cx="8064896" cy="92333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&gt; Hello Bruce !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&gt; Hello Peter !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&gt; Hello Clark !</a:t>
            </a:r>
            <a:endParaRPr lang="fr-FR" dirty="0">
              <a:solidFill>
                <a:srgbClr val="505F7C"/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899592" y="4077072"/>
            <a:ext cx="24064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smtClean="0">
                <a:solidFill>
                  <a:schemeClr val="accent6"/>
                </a:solidFill>
                <a:latin typeface="Aint Nothing Fancy" pitchFamily="2" charset="0"/>
              </a:rPr>
              <a:t>Créé un Observable</a:t>
            </a:r>
            <a:endParaRPr lang="fr-FR" sz="2000" dirty="0">
              <a:solidFill>
                <a:schemeClr val="accent6"/>
              </a:solidFill>
              <a:latin typeface="Aint Nothing Fancy" pitchFamily="2" charset="0"/>
            </a:endParaRPr>
          </a:p>
        </p:txBody>
      </p:sp>
      <p:cxnSp>
        <p:nvCxnSpPr>
          <p:cNvPr id="8" name="Connecteur en arc 7"/>
          <p:cNvCxnSpPr/>
          <p:nvPr/>
        </p:nvCxnSpPr>
        <p:spPr>
          <a:xfrm rot="16200000" flipV="1">
            <a:off x="287525" y="2960949"/>
            <a:ext cx="1584174" cy="504056"/>
          </a:xfrm>
          <a:prstGeom prst="curvedConnector3">
            <a:avLst>
              <a:gd name="adj1" fmla="val 50000"/>
            </a:avLst>
          </a:prstGeom>
          <a:ln>
            <a:prstDash val="sysDot"/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/>
          <p:cNvSpPr txBox="1"/>
          <p:nvPr/>
        </p:nvSpPr>
        <p:spPr>
          <a:xfrm>
            <a:off x="539552" y="1412776"/>
            <a:ext cx="839364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List&lt;String&gt; </a:t>
            </a:r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names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= {Bruce, Peter, Clark}</a:t>
            </a:r>
          </a:p>
          <a:p>
            <a:endParaRPr lang="fr-FR" dirty="0" smtClean="0">
              <a:solidFill>
                <a:srgbClr val="505F7C"/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  <a:p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Observable.from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names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).</a:t>
            </a:r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subscribe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</a:t>
            </a:r>
            <a:r>
              <a:rPr lang="fr-FR" b="1" dirty="0" smtClean="0">
                <a:solidFill>
                  <a:schemeClr val="accent6">
                    <a:lumMod val="7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new Action1&lt;String&gt;() { </a:t>
            </a:r>
          </a:p>
          <a:p>
            <a:r>
              <a:rPr lang="fr-FR" b="1" dirty="0" smtClean="0">
                <a:solidFill>
                  <a:schemeClr val="accent6">
                    <a:lumMod val="7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	public </a:t>
            </a:r>
            <a:r>
              <a:rPr lang="fr-FR" b="1" dirty="0" err="1" smtClean="0">
                <a:solidFill>
                  <a:schemeClr val="accent6">
                    <a:lumMod val="7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void</a:t>
            </a:r>
            <a:r>
              <a:rPr lang="fr-FR" b="1" dirty="0" smtClean="0">
                <a:solidFill>
                  <a:schemeClr val="accent6">
                    <a:lumMod val="7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call(String s) {</a:t>
            </a:r>
          </a:p>
          <a:p>
            <a:r>
              <a:rPr lang="fr-FR" b="1" dirty="0" smtClean="0">
                <a:solidFill>
                  <a:schemeClr val="accent6">
                    <a:lumMod val="7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		System.out.println("Hello " + s + "!");</a:t>
            </a:r>
          </a:p>
          <a:p>
            <a:r>
              <a:rPr lang="fr-FR" b="1" dirty="0" smtClean="0">
                <a:solidFill>
                  <a:schemeClr val="accent6">
                    <a:lumMod val="7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	}</a:t>
            </a:r>
          </a:p>
          <a:p>
            <a:r>
              <a:rPr lang="fr-FR" b="1" dirty="0" smtClean="0">
                <a:solidFill>
                  <a:schemeClr val="accent6">
                    <a:lumMod val="7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}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);</a:t>
            </a:r>
            <a:endParaRPr lang="fr-FR" dirty="0">
              <a:solidFill>
                <a:srgbClr val="505F7C"/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539552" y="5385990"/>
            <a:ext cx="8064896" cy="92333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&gt; Hello Bruce !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&gt; Hello Peter !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&gt; Hello Clark !</a:t>
            </a:r>
            <a:endParaRPr lang="fr-FR" dirty="0">
              <a:solidFill>
                <a:srgbClr val="505F7C"/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3779912" y="4509120"/>
            <a:ext cx="26292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smtClean="0">
                <a:solidFill>
                  <a:schemeClr val="accent6"/>
                </a:solidFill>
                <a:latin typeface="Aint Nothing Fancy" pitchFamily="2" charset="0"/>
              </a:rPr>
              <a:t>Ceci est un Observer</a:t>
            </a:r>
            <a:endParaRPr lang="fr-FR" sz="2000" dirty="0">
              <a:solidFill>
                <a:schemeClr val="accent6"/>
              </a:solidFill>
              <a:latin typeface="Aint Nothing Fancy" pitchFamily="2" charset="0"/>
            </a:endParaRPr>
          </a:p>
        </p:txBody>
      </p:sp>
      <p:cxnSp>
        <p:nvCxnSpPr>
          <p:cNvPr id="8" name="Connecteur en arc 7"/>
          <p:cNvCxnSpPr/>
          <p:nvPr/>
        </p:nvCxnSpPr>
        <p:spPr>
          <a:xfrm rot="5400000" flipH="1" flipV="1">
            <a:off x="4608004" y="3609020"/>
            <a:ext cx="1152128" cy="360040"/>
          </a:xfrm>
          <a:prstGeom prst="curvedConnector3">
            <a:avLst>
              <a:gd name="adj1" fmla="val 50000"/>
            </a:avLst>
          </a:prstGeom>
          <a:ln>
            <a:prstDash val="sysDot"/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HOME\Desktop\Présentation RX\PPT\11-Cambridge\Cambridge-07-flow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3999" cy="6862225"/>
          </a:xfrm>
          <a:prstGeom prst="rect">
            <a:avLst/>
          </a:prstGeom>
          <a:noFill/>
        </p:spPr>
      </p:pic>
      <p:sp>
        <p:nvSpPr>
          <p:cNvPr id="13" name="ZoneTexte 12"/>
          <p:cNvSpPr txBox="1"/>
          <p:nvPr/>
        </p:nvSpPr>
        <p:spPr>
          <a:xfrm>
            <a:off x="2339752" y="3140968"/>
            <a:ext cx="45796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 err="1" smtClean="0">
                <a:solidFill>
                  <a:schemeClr val="bg1"/>
                </a:solidFill>
                <a:latin typeface="Fira Sans Medium" pitchFamily="34" charset="0"/>
                <a:ea typeface="Fira Sans Medium" pitchFamily="34" charset="0"/>
              </a:rPr>
              <a:t>Itérateur</a:t>
            </a:r>
            <a:r>
              <a:rPr lang="fr-FR" sz="3600" dirty="0" smtClean="0">
                <a:solidFill>
                  <a:schemeClr val="bg1"/>
                </a:solidFill>
                <a:latin typeface="Fira Sans Medium" pitchFamily="34" charset="0"/>
                <a:ea typeface="Fira Sans Medium" pitchFamily="34" charset="0"/>
              </a:rPr>
              <a:t> asynchrone</a:t>
            </a:r>
            <a:endParaRPr lang="fr-FR" sz="3600" dirty="0">
              <a:solidFill>
                <a:schemeClr val="bg1"/>
              </a:solidFill>
              <a:latin typeface="Fira Sans Medium" pitchFamily="34" charset="0"/>
              <a:ea typeface="Fira Sans Medium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/>
          <p:cNvSpPr txBox="1"/>
          <p:nvPr/>
        </p:nvSpPr>
        <p:spPr>
          <a:xfrm>
            <a:off x="539552" y="1412776"/>
            <a:ext cx="839364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List&lt;String&gt; </a:t>
            </a:r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names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= {Bruce, Peter, Clark}</a:t>
            </a:r>
          </a:p>
          <a:p>
            <a:endParaRPr lang="fr-FR" dirty="0" smtClean="0">
              <a:solidFill>
                <a:srgbClr val="505F7C"/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  <a:p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Observable.from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names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).</a:t>
            </a:r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subscribe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</a:t>
            </a:r>
            <a:r>
              <a:rPr lang="fr-FR" b="1" dirty="0" smtClean="0">
                <a:solidFill>
                  <a:schemeClr val="accent6">
                    <a:lumMod val="7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new Action1&lt;String&gt;() { </a:t>
            </a:r>
          </a:p>
          <a:p>
            <a:r>
              <a:rPr lang="fr-FR" b="1" dirty="0" smtClean="0">
                <a:solidFill>
                  <a:schemeClr val="accent6">
                    <a:lumMod val="7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	public </a:t>
            </a:r>
            <a:r>
              <a:rPr lang="fr-FR" b="1" dirty="0" err="1" smtClean="0">
                <a:solidFill>
                  <a:schemeClr val="accent6">
                    <a:lumMod val="7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void</a:t>
            </a:r>
            <a:r>
              <a:rPr lang="fr-FR" b="1" dirty="0" smtClean="0">
                <a:solidFill>
                  <a:schemeClr val="accent6">
                    <a:lumMod val="7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call(String s) {</a:t>
            </a:r>
          </a:p>
          <a:p>
            <a:r>
              <a:rPr lang="fr-FR" b="1" dirty="0" smtClean="0">
                <a:solidFill>
                  <a:schemeClr val="accent6">
                    <a:lumMod val="7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		System.out.println("Hello " + s + "!");</a:t>
            </a:r>
          </a:p>
          <a:p>
            <a:r>
              <a:rPr lang="fr-FR" b="1" dirty="0" smtClean="0">
                <a:solidFill>
                  <a:schemeClr val="accent6">
                    <a:lumMod val="7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	}</a:t>
            </a:r>
          </a:p>
          <a:p>
            <a:r>
              <a:rPr lang="fr-FR" b="1" dirty="0" smtClean="0">
                <a:solidFill>
                  <a:schemeClr val="accent6">
                    <a:lumMod val="7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}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);</a:t>
            </a:r>
            <a:endParaRPr lang="fr-FR" dirty="0">
              <a:solidFill>
                <a:srgbClr val="505F7C"/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539552" y="5385990"/>
            <a:ext cx="8064896" cy="92333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&gt; Hello Bruce !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&gt; Hello Peter !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&gt; Hello Clark !</a:t>
            </a:r>
            <a:endParaRPr lang="fr-FR" dirty="0">
              <a:solidFill>
                <a:srgbClr val="505F7C"/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1678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/>
          <p:cNvSpPr txBox="1"/>
          <p:nvPr/>
        </p:nvSpPr>
        <p:spPr>
          <a:xfrm>
            <a:off x="539552" y="1412776"/>
            <a:ext cx="780213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List&lt;String&gt; </a:t>
            </a:r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names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= {Bruce, Peter, Clark}</a:t>
            </a:r>
          </a:p>
          <a:p>
            <a:endParaRPr lang="fr-FR" dirty="0" smtClean="0">
              <a:solidFill>
                <a:srgbClr val="505F7C"/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  <a:p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Observable.from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names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).</a:t>
            </a:r>
            <a:r>
              <a:rPr lang="fr-FR" dirty="0" err="1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subscribe</a:t>
            </a:r>
            <a:r>
              <a:rPr lang="fr-FR" dirty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</a:p>
          <a:p>
            <a:r>
              <a:rPr lang="fr-FR" dirty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</a:t>
            </a:r>
            <a:r>
              <a:rPr lang="fr-FR" b="1" dirty="0">
                <a:solidFill>
                  <a:schemeClr val="accent6">
                    <a:lumMod val="7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(s) -&gt; {</a:t>
            </a:r>
            <a:r>
              <a:rPr lang="fr-FR" b="1" dirty="0" err="1">
                <a:solidFill>
                  <a:schemeClr val="accent6">
                    <a:lumMod val="7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System.out.println</a:t>
            </a:r>
            <a:r>
              <a:rPr lang="fr-FR" b="1" dirty="0">
                <a:solidFill>
                  <a:schemeClr val="accent6">
                    <a:lumMod val="7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("Hello " + s + "!");}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);</a:t>
            </a:r>
            <a:endParaRPr lang="fr-FR" dirty="0">
              <a:solidFill>
                <a:srgbClr val="505F7C"/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  <a:p>
            <a:endParaRPr lang="fr-FR" dirty="0">
              <a:solidFill>
                <a:srgbClr val="505F7C"/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539552" y="5385990"/>
            <a:ext cx="8064896" cy="92333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&gt; Hello Bruce !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&gt; Hello Peter !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&gt; Hello Clark !</a:t>
            </a:r>
            <a:endParaRPr lang="fr-FR" dirty="0">
              <a:solidFill>
                <a:srgbClr val="505F7C"/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2249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/>
          <p:cNvSpPr txBox="1"/>
          <p:nvPr/>
        </p:nvSpPr>
        <p:spPr>
          <a:xfrm>
            <a:off x="539552" y="1412776"/>
            <a:ext cx="780213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List&lt;String&gt; </a:t>
            </a:r>
            <a:r>
              <a:rPr lang="fr-FR" dirty="0" err="1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names</a:t>
            </a:r>
            <a:r>
              <a:rPr lang="fr-FR" dirty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= {Bruce, Peter, Clark}</a:t>
            </a:r>
          </a:p>
          <a:p>
            <a:endParaRPr lang="fr-FR" b="1" dirty="0" smtClean="0">
              <a:solidFill>
                <a:schemeClr val="accent6">
                  <a:lumMod val="75000"/>
                </a:schemeClr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  <a:p>
            <a:r>
              <a:rPr lang="fr-FR" b="1" dirty="0" err="1" smtClean="0">
                <a:solidFill>
                  <a:schemeClr val="accent6">
                    <a:lumMod val="7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Observable.from</a:t>
            </a:r>
            <a:r>
              <a:rPr lang="fr-FR" b="1" dirty="0" smtClean="0">
                <a:solidFill>
                  <a:schemeClr val="accent6">
                    <a:lumMod val="7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  <a:r>
              <a:rPr lang="fr-FR" b="1" dirty="0" err="1" smtClean="0">
                <a:solidFill>
                  <a:schemeClr val="accent6">
                    <a:lumMod val="7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names</a:t>
            </a:r>
            <a:r>
              <a:rPr lang="fr-FR" b="1" dirty="0">
                <a:solidFill>
                  <a:schemeClr val="accent6">
                    <a:lumMod val="7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</a:t>
            </a:r>
            <a:r>
              <a:rPr lang="fr-FR" dirty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.</a:t>
            </a:r>
            <a:r>
              <a:rPr lang="fr-FR" dirty="0" err="1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subscribe</a:t>
            </a:r>
            <a:r>
              <a:rPr lang="fr-FR" dirty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</a:p>
          <a:p>
            <a:r>
              <a:rPr lang="fr-FR" dirty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(s) -&gt; {</a:t>
            </a:r>
            <a:r>
              <a:rPr lang="fr-FR" dirty="0" err="1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System.out.println</a:t>
            </a:r>
            <a:r>
              <a:rPr lang="fr-FR" dirty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("Hello " + s + "!");}</a:t>
            </a:r>
          </a:p>
          <a:p>
            <a:r>
              <a:rPr lang="fr-FR" dirty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);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539552" y="5385990"/>
            <a:ext cx="8064896" cy="92333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&gt; Hello Bruce !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&gt; Hello Peter !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&gt; Hello Clark !</a:t>
            </a:r>
            <a:endParaRPr lang="fr-FR" dirty="0">
              <a:solidFill>
                <a:srgbClr val="505F7C"/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195736" y="332656"/>
            <a:ext cx="936104" cy="5760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505F7C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 smtClean="0">
                <a:solidFill>
                  <a:srgbClr val="505F7C"/>
                </a:solidFill>
              </a:rPr>
              <a:t>Names</a:t>
            </a:r>
            <a:endParaRPr lang="fr-FR" dirty="0">
              <a:solidFill>
                <a:srgbClr val="505F7C"/>
              </a:solidFill>
            </a:endParaRPr>
          </a:p>
        </p:txBody>
      </p:sp>
      <p:cxnSp>
        <p:nvCxnSpPr>
          <p:cNvPr id="9" name="Connecteur en arc 8"/>
          <p:cNvCxnSpPr/>
          <p:nvPr/>
        </p:nvCxnSpPr>
        <p:spPr>
          <a:xfrm rot="5400000" flipH="1" flipV="1">
            <a:off x="1331640" y="620688"/>
            <a:ext cx="648072" cy="648072"/>
          </a:xfrm>
          <a:prstGeom prst="curvedConnector2">
            <a:avLst/>
          </a:prstGeom>
          <a:ln>
            <a:prstDash val="sysDot"/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/>
          <p:cNvSpPr txBox="1"/>
          <p:nvPr/>
        </p:nvSpPr>
        <p:spPr>
          <a:xfrm>
            <a:off x="539552" y="1412776"/>
            <a:ext cx="780213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List&lt;String&gt; names = {Bruce, Peter, Clark}</a:t>
            </a:r>
          </a:p>
          <a:p>
            <a:endParaRPr lang="fr-FR" dirty="0" err="1" smtClean="0">
              <a:solidFill>
                <a:srgbClr val="505F7C"/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  <a:p>
            <a:r>
              <a:rPr lang="fr-FR" dirty="0" err="1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Observable.from</a:t>
            </a:r>
            <a:r>
              <a:rPr lang="fr-FR" dirty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  <a:r>
              <a:rPr lang="fr-FR" dirty="0" err="1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names</a:t>
            </a:r>
            <a:r>
              <a:rPr lang="fr-FR" dirty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).</a:t>
            </a:r>
            <a:r>
              <a:rPr lang="fr-FR" dirty="0" err="1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subscribe</a:t>
            </a:r>
            <a:r>
              <a:rPr lang="fr-FR" dirty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</a:p>
          <a:p>
            <a:r>
              <a:rPr lang="fr-FR" dirty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</a:t>
            </a:r>
            <a:r>
              <a:rPr lang="fr-FR" b="1" dirty="0">
                <a:solidFill>
                  <a:schemeClr val="accent6">
                    <a:lumMod val="7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(s) -&gt; {</a:t>
            </a:r>
            <a:r>
              <a:rPr lang="fr-FR" b="1" dirty="0" err="1">
                <a:solidFill>
                  <a:schemeClr val="accent6">
                    <a:lumMod val="7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System.out.println</a:t>
            </a:r>
            <a:r>
              <a:rPr lang="fr-FR" b="1" dirty="0">
                <a:solidFill>
                  <a:schemeClr val="accent6">
                    <a:lumMod val="7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("Hello " + s + "!");}</a:t>
            </a:r>
          </a:p>
          <a:p>
            <a:r>
              <a:rPr lang="fr-FR" dirty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);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539552" y="5385990"/>
            <a:ext cx="8064896" cy="92333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&gt; Hello Bruce !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&gt; Hello Peter !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&gt; Hello Clark !</a:t>
            </a:r>
            <a:endParaRPr lang="fr-FR" dirty="0">
              <a:solidFill>
                <a:srgbClr val="505F7C"/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195736" y="332656"/>
            <a:ext cx="936104" cy="5760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505F7C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 smtClean="0">
                <a:solidFill>
                  <a:srgbClr val="505F7C"/>
                </a:solidFill>
              </a:rPr>
              <a:t>Names</a:t>
            </a:r>
            <a:endParaRPr lang="fr-FR" dirty="0">
              <a:solidFill>
                <a:srgbClr val="505F7C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716016" y="332656"/>
            <a:ext cx="936104" cy="5760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505F7C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 smtClean="0">
                <a:solidFill>
                  <a:srgbClr val="505F7C"/>
                </a:solidFill>
              </a:rPr>
              <a:t>Print</a:t>
            </a:r>
            <a:r>
              <a:rPr lang="fr-FR" dirty="0" smtClean="0">
                <a:solidFill>
                  <a:srgbClr val="505F7C"/>
                </a:solidFill>
              </a:rPr>
              <a:t>()</a:t>
            </a:r>
            <a:endParaRPr lang="fr-FR" dirty="0">
              <a:solidFill>
                <a:srgbClr val="505F7C"/>
              </a:solidFill>
            </a:endParaRPr>
          </a:p>
        </p:txBody>
      </p:sp>
      <p:cxnSp>
        <p:nvCxnSpPr>
          <p:cNvPr id="11" name="Connecteur en arc 8"/>
          <p:cNvCxnSpPr/>
          <p:nvPr/>
        </p:nvCxnSpPr>
        <p:spPr>
          <a:xfrm rot="16200000" flipV="1">
            <a:off x="5754113" y="692696"/>
            <a:ext cx="1530752" cy="1440160"/>
          </a:xfrm>
          <a:prstGeom prst="curvedConnector2">
            <a:avLst/>
          </a:prstGeom>
          <a:ln>
            <a:prstDash val="sysDot"/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/>
          <p:cNvSpPr txBox="1"/>
          <p:nvPr/>
        </p:nvSpPr>
        <p:spPr>
          <a:xfrm>
            <a:off x="539552" y="1412776"/>
            <a:ext cx="780213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List&lt;String&gt; names = {Bruce, Peter, Clark}</a:t>
            </a:r>
          </a:p>
          <a:p>
            <a:endParaRPr lang="fr-FR" dirty="0" err="1" smtClean="0">
              <a:solidFill>
                <a:srgbClr val="505F7C"/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  <a:p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Observable.from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names</a:t>
            </a:r>
            <a:r>
              <a:rPr lang="fr-FR" dirty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</a:t>
            </a:r>
            <a:r>
              <a:rPr lang="fr-FR" b="1" dirty="0">
                <a:solidFill>
                  <a:schemeClr val="accent6">
                    <a:lumMod val="7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.</a:t>
            </a:r>
            <a:r>
              <a:rPr lang="fr-FR" b="1" dirty="0" err="1">
                <a:solidFill>
                  <a:schemeClr val="accent6">
                    <a:lumMod val="7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subscribe</a:t>
            </a:r>
            <a:r>
              <a:rPr lang="fr-FR" dirty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</a:p>
          <a:p>
            <a:r>
              <a:rPr lang="fr-FR" dirty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(s) -&gt; {</a:t>
            </a:r>
            <a:r>
              <a:rPr lang="fr-FR" dirty="0" err="1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System.out.println</a:t>
            </a:r>
            <a:r>
              <a:rPr lang="fr-FR" dirty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("Hello " + s + "!");}</a:t>
            </a:r>
          </a:p>
          <a:p>
            <a:r>
              <a:rPr lang="fr-FR" dirty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);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539552" y="5385990"/>
            <a:ext cx="8064896" cy="92333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&gt; Hello Bruce !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&gt; Hello Peter !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&gt; Hello Clark !</a:t>
            </a:r>
            <a:endParaRPr lang="fr-FR" dirty="0">
              <a:solidFill>
                <a:srgbClr val="505F7C"/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195736" y="332656"/>
            <a:ext cx="936104" cy="5760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505F7C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 smtClean="0">
                <a:solidFill>
                  <a:srgbClr val="505F7C"/>
                </a:solidFill>
              </a:rPr>
              <a:t>Names</a:t>
            </a:r>
            <a:endParaRPr lang="fr-FR" dirty="0">
              <a:solidFill>
                <a:srgbClr val="505F7C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716016" y="332656"/>
            <a:ext cx="936104" cy="5760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505F7C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 smtClean="0">
                <a:solidFill>
                  <a:srgbClr val="505F7C"/>
                </a:solidFill>
              </a:rPr>
              <a:t>Print</a:t>
            </a:r>
            <a:r>
              <a:rPr lang="fr-FR" dirty="0" smtClean="0">
                <a:solidFill>
                  <a:srgbClr val="505F7C"/>
                </a:solidFill>
              </a:rPr>
              <a:t>()</a:t>
            </a:r>
            <a:endParaRPr lang="fr-FR" dirty="0">
              <a:solidFill>
                <a:srgbClr val="505F7C"/>
              </a:solidFill>
            </a:endParaRPr>
          </a:p>
        </p:txBody>
      </p:sp>
      <p:cxnSp>
        <p:nvCxnSpPr>
          <p:cNvPr id="11" name="Connecteur en arc 8"/>
          <p:cNvCxnSpPr/>
          <p:nvPr/>
        </p:nvCxnSpPr>
        <p:spPr>
          <a:xfrm rot="16200000" flipV="1">
            <a:off x="3707904" y="1052736"/>
            <a:ext cx="1080120" cy="648072"/>
          </a:xfrm>
          <a:prstGeom prst="curvedConnector3">
            <a:avLst>
              <a:gd name="adj1" fmla="val 50000"/>
            </a:avLst>
          </a:prstGeom>
          <a:ln>
            <a:prstDash val="sysDot"/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2" name="Connecteur droit avec flèche 11"/>
          <p:cNvCxnSpPr>
            <a:stCxn id="8" idx="3"/>
            <a:endCxn id="10" idx="1"/>
          </p:cNvCxnSpPr>
          <p:nvPr/>
        </p:nvCxnSpPr>
        <p:spPr>
          <a:xfrm>
            <a:off x="3131840" y="620688"/>
            <a:ext cx="1584176" cy="0"/>
          </a:xfrm>
          <a:prstGeom prst="straightConnector1">
            <a:avLst/>
          </a:prstGeom>
          <a:solidFill>
            <a:schemeClr val="bg1">
              <a:lumMod val="95000"/>
            </a:schemeClr>
          </a:solidFill>
          <a:ln>
            <a:solidFill>
              <a:srgbClr val="505F7C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ZoneTexte 8"/>
          <p:cNvSpPr txBox="1"/>
          <p:nvPr/>
        </p:nvSpPr>
        <p:spPr>
          <a:xfrm>
            <a:off x="3851920" y="1700808"/>
            <a:ext cx="167545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000" dirty="0" err="1" smtClean="0">
                <a:solidFill>
                  <a:srgbClr val="505F7C"/>
                </a:solidFill>
                <a:latin typeface="Fira Sans SemiBold" pitchFamily="34" charset="0"/>
                <a:ea typeface="Fira Sans SemiBold" pitchFamily="34" charset="0"/>
              </a:rPr>
              <a:t>Map</a:t>
            </a:r>
            <a:endParaRPr lang="fr-FR" sz="6000" dirty="0">
              <a:solidFill>
                <a:srgbClr val="505F7C"/>
              </a:solidFill>
              <a:latin typeface="Fira Sans SemiBold" pitchFamily="34" charset="0"/>
              <a:ea typeface="Fira Sans SemiBold" pitchFamily="34" charset="0"/>
            </a:endParaRPr>
          </a:p>
        </p:txBody>
      </p:sp>
      <p:pic>
        <p:nvPicPr>
          <p:cNvPr id="1026" name="Picture 2" descr="map.png (1280×610)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61120" y="2996952"/>
            <a:ext cx="4559152" cy="217272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/>
          <p:cNvSpPr txBox="1"/>
          <p:nvPr/>
        </p:nvSpPr>
        <p:spPr>
          <a:xfrm>
            <a:off x="539552" y="1412776"/>
            <a:ext cx="8494633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List&lt;String&gt; names = {Bruce, Peter, Clark}</a:t>
            </a:r>
          </a:p>
          <a:p>
            <a:endParaRPr lang="fr-FR" dirty="0" err="1" smtClean="0">
              <a:solidFill>
                <a:srgbClr val="505F7C"/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  <a:p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Observable.from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names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</a:t>
            </a:r>
          </a:p>
          <a:p>
            <a:r>
              <a:rPr lang="fr-FR" b="1" dirty="0">
                <a:solidFill>
                  <a:schemeClr val="accent6">
                    <a:lumMod val="7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.</a:t>
            </a:r>
            <a:r>
              <a:rPr lang="fr-FR" b="1" dirty="0" err="1">
                <a:solidFill>
                  <a:schemeClr val="accent6">
                    <a:lumMod val="7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map</a:t>
            </a:r>
            <a:r>
              <a:rPr lang="fr-FR" b="1" dirty="0">
                <a:solidFill>
                  <a:schemeClr val="accent6">
                    <a:lumMod val="7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</a:p>
          <a:p>
            <a:r>
              <a:rPr lang="fr-FR" b="1" dirty="0">
                <a:solidFill>
                  <a:schemeClr val="accent6">
                    <a:lumMod val="7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(</a:t>
            </a:r>
            <a:r>
              <a:rPr lang="fr-FR" b="1" dirty="0" err="1">
                <a:solidFill>
                  <a:schemeClr val="accent6">
                    <a:lumMod val="7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name</a:t>
            </a:r>
            <a:r>
              <a:rPr lang="fr-FR" b="1" dirty="0">
                <a:solidFill>
                  <a:schemeClr val="accent6">
                    <a:lumMod val="7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 -&gt; {return </a:t>
            </a:r>
            <a:r>
              <a:rPr lang="fr-FR" b="1" dirty="0" err="1">
                <a:solidFill>
                  <a:schemeClr val="accent6">
                    <a:lumMod val="7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NSAService.getIdentity</a:t>
            </a:r>
            <a:r>
              <a:rPr lang="fr-FR" b="1" dirty="0">
                <a:solidFill>
                  <a:schemeClr val="accent6">
                    <a:lumMod val="7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  <a:r>
              <a:rPr lang="fr-FR" b="1" dirty="0" err="1">
                <a:solidFill>
                  <a:schemeClr val="accent6">
                    <a:lumMod val="7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name</a:t>
            </a:r>
            <a:r>
              <a:rPr lang="fr-FR" b="1" dirty="0">
                <a:solidFill>
                  <a:schemeClr val="accent6">
                    <a:lumMod val="7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);} 	</a:t>
            </a:r>
          </a:p>
          <a:p>
            <a:r>
              <a:rPr lang="fr-FR" b="1" dirty="0">
                <a:solidFill>
                  <a:schemeClr val="accent6">
                    <a:lumMod val="7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.</a:t>
            </a:r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subscribe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(s) -&gt; {System.out.println("Hello " + s + "!");}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);</a:t>
            </a:r>
            <a:endParaRPr lang="fr-FR" dirty="0">
              <a:solidFill>
                <a:srgbClr val="505F7C"/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539552" y="5385990"/>
            <a:ext cx="8064896" cy="92333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&gt; Hello </a:t>
            </a:r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Hulk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!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&gt; Hello Spiderman !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&gt; Hello Superman !</a:t>
            </a:r>
            <a:endParaRPr lang="fr-FR" dirty="0">
              <a:solidFill>
                <a:srgbClr val="505F7C"/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259632" y="332656"/>
            <a:ext cx="936104" cy="5760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505F7C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 smtClean="0">
                <a:solidFill>
                  <a:srgbClr val="505F7C"/>
                </a:solidFill>
              </a:rPr>
              <a:t>Names</a:t>
            </a:r>
            <a:endParaRPr lang="fr-FR" dirty="0">
              <a:solidFill>
                <a:srgbClr val="505F7C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300192" y="332656"/>
            <a:ext cx="936104" cy="5760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505F7C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 smtClean="0">
                <a:solidFill>
                  <a:srgbClr val="505F7C"/>
                </a:solidFill>
              </a:rPr>
              <a:t>Print</a:t>
            </a:r>
            <a:r>
              <a:rPr lang="fr-FR" dirty="0" smtClean="0">
                <a:solidFill>
                  <a:srgbClr val="505F7C"/>
                </a:solidFill>
              </a:rPr>
              <a:t>()</a:t>
            </a:r>
            <a:endParaRPr lang="fr-FR" dirty="0">
              <a:solidFill>
                <a:srgbClr val="505F7C"/>
              </a:solidFill>
            </a:endParaRPr>
          </a:p>
        </p:txBody>
      </p:sp>
      <p:cxnSp>
        <p:nvCxnSpPr>
          <p:cNvPr id="12" name="Connecteur droit avec flèche 11"/>
          <p:cNvCxnSpPr>
            <a:stCxn id="8" idx="3"/>
            <a:endCxn id="9" idx="1"/>
          </p:cNvCxnSpPr>
          <p:nvPr/>
        </p:nvCxnSpPr>
        <p:spPr>
          <a:xfrm>
            <a:off x="2195736" y="620688"/>
            <a:ext cx="1224136" cy="0"/>
          </a:xfrm>
          <a:prstGeom prst="straightConnector1">
            <a:avLst/>
          </a:prstGeom>
          <a:solidFill>
            <a:schemeClr val="bg1">
              <a:lumMod val="95000"/>
            </a:schemeClr>
          </a:solidFill>
          <a:ln>
            <a:solidFill>
              <a:srgbClr val="505F7C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sp>
        <p:nvSpPr>
          <p:cNvPr id="9" name="Rectangle 8"/>
          <p:cNvSpPr/>
          <p:nvPr/>
        </p:nvSpPr>
        <p:spPr>
          <a:xfrm>
            <a:off x="3419872" y="332656"/>
            <a:ext cx="1512168" cy="57606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505F7C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 smtClean="0">
                <a:solidFill>
                  <a:srgbClr val="505F7C"/>
                </a:solidFill>
              </a:rPr>
              <a:t>GetIdentity</a:t>
            </a:r>
            <a:r>
              <a:rPr lang="fr-FR" dirty="0" smtClean="0">
                <a:solidFill>
                  <a:srgbClr val="505F7C"/>
                </a:solidFill>
              </a:rPr>
              <a:t>()</a:t>
            </a:r>
            <a:endParaRPr lang="fr-FR" dirty="0">
              <a:solidFill>
                <a:srgbClr val="505F7C"/>
              </a:solidFill>
            </a:endParaRPr>
          </a:p>
        </p:txBody>
      </p:sp>
      <p:cxnSp>
        <p:nvCxnSpPr>
          <p:cNvPr id="15" name="Connecteur droit avec flèche 14"/>
          <p:cNvCxnSpPr>
            <a:stCxn id="9" idx="3"/>
            <a:endCxn id="10" idx="1"/>
          </p:cNvCxnSpPr>
          <p:nvPr/>
        </p:nvCxnSpPr>
        <p:spPr>
          <a:xfrm>
            <a:off x="4932040" y="620688"/>
            <a:ext cx="1368152" cy="0"/>
          </a:xfrm>
          <a:prstGeom prst="straightConnector1">
            <a:avLst/>
          </a:prstGeom>
          <a:solidFill>
            <a:schemeClr val="bg1">
              <a:lumMod val="95000"/>
            </a:schemeClr>
          </a:solidFill>
          <a:ln>
            <a:solidFill>
              <a:srgbClr val="505F7C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ZoneTexte 8"/>
          <p:cNvSpPr txBox="1"/>
          <p:nvPr/>
        </p:nvSpPr>
        <p:spPr>
          <a:xfrm>
            <a:off x="3563888" y="1700808"/>
            <a:ext cx="204190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000" dirty="0" err="1" smtClean="0">
                <a:solidFill>
                  <a:srgbClr val="505F7C"/>
                </a:solidFill>
                <a:latin typeface="Fira Sans SemiBold" pitchFamily="34" charset="0"/>
                <a:ea typeface="Fira Sans SemiBold" pitchFamily="34" charset="0"/>
              </a:rPr>
              <a:t>Filter</a:t>
            </a:r>
            <a:endParaRPr lang="fr-FR" sz="6000" dirty="0">
              <a:solidFill>
                <a:srgbClr val="505F7C"/>
              </a:solidFill>
              <a:latin typeface="Fira Sans SemiBold" pitchFamily="34" charset="0"/>
              <a:ea typeface="Fira Sans SemiBold" pitchFamily="34" charset="0"/>
            </a:endParaRPr>
          </a:p>
        </p:txBody>
      </p:sp>
      <p:pic>
        <p:nvPicPr>
          <p:cNvPr id="84994" name="Picture 2" descr="filter.png (1280×620)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51720" y="2924944"/>
            <a:ext cx="5207224" cy="252225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/>
          <p:cNvSpPr txBox="1"/>
          <p:nvPr/>
        </p:nvSpPr>
        <p:spPr>
          <a:xfrm>
            <a:off x="539552" y="1412776"/>
            <a:ext cx="8494633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List&lt;String&gt; names = {Bruce, Peter, Clark}</a:t>
            </a:r>
          </a:p>
          <a:p>
            <a:endParaRPr lang="fr-FR" dirty="0" err="1" smtClean="0">
              <a:solidFill>
                <a:srgbClr val="505F7C"/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  <a:p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Observable.from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names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</a:t>
            </a:r>
          </a:p>
          <a:p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.map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(</a:t>
            </a:r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name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 -&gt; {return </a:t>
            </a:r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NSAService.getIdentity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name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);} 	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</a:t>
            </a:r>
          </a:p>
          <a:p>
            <a:r>
              <a:rPr lang="fr-FR" b="1" dirty="0" smtClean="0">
                <a:solidFill>
                  <a:schemeClr val="accent6">
                    <a:lumMod val="7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.</a:t>
            </a:r>
            <a:r>
              <a:rPr lang="fr-FR" b="1" dirty="0" err="1" smtClean="0">
                <a:solidFill>
                  <a:schemeClr val="accent6">
                    <a:lumMod val="7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filter</a:t>
            </a:r>
            <a:r>
              <a:rPr lang="fr-FR" b="1" dirty="0" smtClean="0">
                <a:solidFill>
                  <a:schemeClr val="accent6">
                    <a:lumMod val="7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</a:p>
          <a:p>
            <a:r>
              <a:rPr lang="fr-FR" b="1" dirty="0" smtClean="0">
                <a:solidFill>
                  <a:schemeClr val="accent6">
                    <a:lumMod val="7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(</a:t>
            </a:r>
            <a:r>
              <a:rPr lang="fr-FR" b="1" dirty="0" err="1" smtClean="0">
                <a:solidFill>
                  <a:schemeClr val="accent6">
                    <a:lumMod val="7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hero</a:t>
            </a:r>
            <a:r>
              <a:rPr lang="fr-FR" b="1" dirty="0" smtClean="0">
                <a:solidFill>
                  <a:schemeClr val="accent6">
                    <a:lumMod val="7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 -&gt; {return </a:t>
            </a:r>
            <a:r>
              <a:rPr lang="fr-FR" b="1" dirty="0" err="1" smtClean="0">
                <a:solidFill>
                  <a:schemeClr val="accent6">
                    <a:lumMod val="7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Avengers.contains</a:t>
            </a:r>
            <a:r>
              <a:rPr lang="fr-FR" b="1" dirty="0" smtClean="0">
                <a:solidFill>
                  <a:schemeClr val="accent6">
                    <a:lumMod val="7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  <a:r>
              <a:rPr lang="fr-FR" b="1" dirty="0" err="1" smtClean="0">
                <a:solidFill>
                  <a:schemeClr val="accent6">
                    <a:lumMod val="7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hero</a:t>
            </a:r>
            <a:r>
              <a:rPr lang="fr-FR" b="1" dirty="0" smtClean="0">
                <a:solidFill>
                  <a:schemeClr val="accent6">
                    <a:lumMod val="7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);} 	</a:t>
            </a:r>
          </a:p>
          <a:p>
            <a:r>
              <a:rPr lang="fr-FR" b="1" dirty="0" smtClean="0">
                <a:solidFill>
                  <a:schemeClr val="accent6">
                    <a:lumMod val="7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.</a:t>
            </a:r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subscribe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(s) -&gt; {System.out.println("Hello " + s + "!");}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);</a:t>
            </a:r>
            <a:endParaRPr lang="fr-FR" dirty="0">
              <a:solidFill>
                <a:srgbClr val="505F7C"/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539552" y="5385990"/>
            <a:ext cx="8064896" cy="64633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&gt; Hello </a:t>
            </a:r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Hulk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!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&gt; Hello Spiderman !</a:t>
            </a:r>
            <a:endParaRPr lang="fr-FR" dirty="0">
              <a:solidFill>
                <a:srgbClr val="505F7C"/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827584" y="332656"/>
            <a:ext cx="936104" cy="5760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505F7C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 smtClean="0">
                <a:solidFill>
                  <a:srgbClr val="505F7C"/>
                </a:solidFill>
              </a:rPr>
              <a:t>Names</a:t>
            </a:r>
            <a:endParaRPr lang="fr-FR" dirty="0">
              <a:solidFill>
                <a:srgbClr val="505F7C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804248" y="332656"/>
            <a:ext cx="936104" cy="5760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505F7C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 smtClean="0">
                <a:solidFill>
                  <a:srgbClr val="505F7C"/>
                </a:solidFill>
              </a:rPr>
              <a:t>Print</a:t>
            </a:r>
            <a:r>
              <a:rPr lang="fr-FR" dirty="0" smtClean="0">
                <a:solidFill>
                  <a:srgbClr val="505F7C"/>
                </a:solidFill>
              </a:rPr>
              <a:t>()</a:t>
            </a:r>
            <a:endParaRPr lang="fr-FR" dirty="0">
              <a:solidFill>
                <a:srgbClr val="505F7C"/>
              </a:solidFill>
            </a:endParaRPr>
          </a:p>
        </p:txBody>
      </p:sp>
      <p:cxnSp>
        <p:nvCxnSpPr>
          <p:cNvPr id="12" name="Connecteur droit avec flèche 11"/>
          <p:cNvCxnSpPr>
            <a:stCxn id="8" idx="3"/>
            <a:endCxn id="9" idx="1"/>
          </p:cNvCxnSpPr>
          <p:nvPr/>
        </p:nvCxnSpPr>
        <p:spPr>
          <a:xfrm>
            <a:off x="1763688" y="620688"/>
            <a:ext cx="720080" cy="0"/>
          </a:xfrm>
          <a:prstGeom prst="straightConnector1">
            <a:avLst/>
          </a:prstGeom>
          <a:solidFill>
            <a:schemeClr val="bg1">
              <a:lumMod val="95000"/>
            </a:schemeClr>
          </a:solidFill>
          <a:ln>
            <a:solidFill>
              <a:srgbClr val="505F7C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sp>
        <p:nvSpPr>
          <p:cNvPr id="9" name="Rectangle 8"/>
          <p:cNvSpPr/>
          <p:nvPr/>
        </p:nvSpPr>
        <p:spPr>
          <a:xfrm>
            <a:off x="2483768" y="332656"/>
            <a:ext cx="1512168" cy="5760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505F7C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 smtClean="0">
                <a:solidFill>
                  <a:srgbClr val="505F7C"/>
                </a:solidFill>
              </a:rPr>
              <a:t>GetIdentity</a:t>
            </a:r>
            <a:r>
              <a:rPr lang="fr-FR" dirty="0" smtClean="0">
                <a:solidFill>
                  <a:srgbClr val="505F7C"/>
                </a:solidFill>
              </a:rPr>
              <a:t>()</a:t>
            </a:r>
            <a:endParaRPr lang="fr-FR" dirty="0">
              <a:solidFill>
                <a:srgbClr val="505F7C"/>
              </a:solidFill>
            </a:endParaRPr>
          </a:p>
        </p:txBody>
      </p:sp>
      <p:cxnSp>
        <p:nvCxnSpPr>
          <p:cNvPr id="15" name="Connecteur droit avec flèche 14"/>
          <p:cNvCxnSpPr>
            <a:stCxn id="13" idx="3"/>
            <a:endCxn id="10" idx="1"/>
          </p:cNvCxnSpPr>
          <p:nvPr/>
        </p:nvCxnSpPr>
        <p:spPr>
          <a:xfrm>
            <a:off x="6012160" y="620688"/>
            <a:ext cx="792088" cy="0"/>
          </a:xfrm>
          <a:prstGeom prst="straightConnector1">
            <a:avLst/>
          </a:prstGeom>
          <a:solidFill>
            <a:schemeClr val="bg1">
              <a:lumMod val="95000"/>
            </a:schemeClr>
          </a:solidFill>
          <a:ln>
            <a:solidFill>
              <a:srgbClr val="505F7C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sp>
        <p:nvSpPr>
          <p:cNvPr id="13" name="Rectangle 12"/>
          <p:cNvSpPr/>
          <p:nvPr/>
        </p:nvSpPr>
        <p:spPr>
          <a:xfrm>
            <a:off x="4499992" y="332656"/>
            <a:ext cx="1512168" cy="57606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505F7C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 smtClean="0">
                <a:solidFill>
                  <a:srgbClr val="505F7C"/>
                </a:solidFill>
              </a:rPr>
              <a:t>isAnAvenger</a:t>
            </a:r>
            <a:r>
              <a:rPr lang="fr-FR" dirty="0" smtClean="0">
                <a:solidFill>
                  <a:srgbClr val="505F7C"/>
                </a:solidFill>
              </a:rPr>
              <a:t>()</a:t>
            </a:r>
            <a:endParaRPr lang="fr-FR" dirty="0">
              <a:solidFill>
                <a:srgbClr val="505F7C"/>
              </a:solidFill>
            </a:endParaRPr>
          </a:p>
        </p:txBody>
      </p:sp>
      <p:cxnSp>
        <p:nvCxnSpPr>
          <p:cNvPr id="17" name="Connecteur droit avec flèche 16"/>
          <p:cNvCxnSpPr>
            <a:stCxn id="9" idx="3"/>
            <a:endCxn id="13" idx="1"/>
          </p:cNvCxnSpPr>
          <p:nvPr/>
        </p:nvCxnSpPr>
        <p:spPr>
          <a:xfrm>
            <a:off x="3995936" y="620688"/>
            <a:ext cx="504056" cy="0"/>
          </a:xfrm>
          <a:prstGeom prst="straightConnector1">
            <a:avLst/>
          </a:prstGeom>
          <a:solidFill>
            <a:schemeClr val="bg1">
              <a:lumMod val="95000"/>
            </a:schemeClr>
          </a:solidFill>
          <a:ln>
            <a:solidFill>
              <a:srgbClr val="505F7C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ZoneTexte 8"/>
          <p:cNvSpPr txBox="1"/>
          <p:nvPr/>
        </p:nvSpPr>
        <p:spPr>
          <a:xfrm>
            <a:off x="2339752" y="1700808"/>
            <a:ext cx="463941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000" dirty="0" err="1" smtClean="0">
                <a:solidFill>
                  <a:srgbClr val="505F7C"/>
                </a:solidFill>
                <a:latin typeface="Fira Sans SemiBold" pitchFamily="34" charset="0"/>
                <a:ea typeface="Fira Sans SemiBold" pitchFamily="34" charset="0"/>
              </a:rPr>
              <a:t>SubscribeOn</a:t>
            </a:r>
            <a:endParaRPr lang="fr-FR" sz="6000" dirty="0">
              <a:solidFill>
                <a:srgbClr val="505F7C"/>
              </a:solidFill>
              <a:latin typeface="Fira Sans SemiBold" pitchFamily="34" charset="0"/>
              <a:ea typeface="Fira Sans SemiBold" pitchFamily="34" charset="0"/>
            </a:endParaRPr>
          </a:p>
        </p:txBody>
      </p:sp>
      <p:pic>
        <p:nvPicPr>
          <p:cNvPr id="88066" name="Picture 2" descr="SubscribeOn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79712" y="2852936"/>
            <a:ext cx="5567264" cy="265315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HOME\Desktop\Présentation RX\PPT\11-Cambridge\Cambridge-07-flow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3999" cy="6862225"/>
          </a:xfrm>
          <a:prstGeom prst="rect">
            <a:avLst/>
          </a:prstGeom>
          <a:noFill/>
        </p:spPr>
      </p:pic>
      <p:sp>
        <p:nvSpPr>
          <p:cNvPr id="13" name="ZoneTexte 12"/>
          <p:cNvSpPr txBox="1"/>
          <p:nvPr/>
        </p:nvSpPr>
        <p:spPr>
          <a:xfrm>
            <a:off x="2339752" y="3140968"/>
            <a:ext cx="45796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 err="1" smtClean="0">
                <a:solidFill>
                  <a:schemeClr val="accent6"/>
                </a:solidFill>
                <a:latin typeface="Fira Sans Medium" pitchFamily="34" charset="0"/>
                <a:ea typeface="Fira Sans Medium" pitchFamily="34" charset="0"/>
              </a:rPr>
              <a:t>Itérateur</a:t>
            </a:r>
            <a:r>
              <a:rPr lang="fr-FR" sz="3600" dirty="0" smtClean="0">
                <a:solidFill>
                  <a:schemeClr val="bg1"/>
                </a:solidFill>
                <a:latin typeface="Fira Sans Medium" pitchFamily="34" charset="0"/>
                <a:ea typeface="Fira Sans Medium" pitchFamily="34" charset="0"/>
              </a:rPr>
              <a:t> </a:t>
            </a:r>
            <a:r>
              <a:rPr lang="fr-FR" sz="3600" strike="sngStrike" dirty="0" smtClean="0">
                <a:solidFill>
                  <a:schemeClr val="bg1">
                    <a:lumMod val="75000"/>
                  </a:schemeClr>
                </a:solidFill>
                <a:latin typeface="Fira Sans Medium" pitchFamily="34" charset="0"/>
                <a:ea typeface="Fira Sans Medium" pitchFamily="34" charset="0"/>
              </a:rPr>
              <a:t>asynchrone</a:t>
            </a:r>
            <a:endParaRPr lang="fr-FR" sz="3600" strike="sngStrike" dirty="0">
              <a:solidFill>
                <a:schemeClr val="bg1">
                  <a:lumMod val="75000"/>
                </a:schemeClr>
              </a:solidFill>
              <a:latin typeface="Fira Sans Medium" pitchFamily="34" charset="0"/>
              <a:ea typeface="Fira Sans Medium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/>
          <p:cNvSpPr txBox="1"/>
          <p:nvPr/>
        </p:nvSpPr>
        <p:spPr>
          <a:xfrm>
            <a:off x="539552" y="1412776"/>
            <a:ext cx="8494633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List&lt;String&gt; names = {Bruce, Peter, Clark}</a:t>
            </a:r>
          </a:p>
          <a:p>
            <a:endParaRPr lang="fr-FR" dirty="0" err="1" smtClean="0">
              <a:solidFill>
                <a:srgbClr val="505F7C"/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  <a:p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Observable.from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names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</a:t>
            </a:r>
          </a:p>
          <a:p>
            <a:r>
              <a:rPr lang="fr-FR" b="1" dirty="0" smtClean="0">
                <a:solidFill>
                  <a:schemeClr val="accent6">
                    <a:lumMod val="7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.</a:t>
            </a:r>
            <a:r>
              <a:rPr lang="fr-FR" b="1" dirty="0" err="1" smtClean="0">
                <a:solidFill>
                  <a:schemeClr val="accent6">
                    <a:lumMod val="7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subscribeOn</a:t>
            </a:r>
            <a:r>
              <a:rPr lang="fr-FR" b="1" dirty="0" smtClean="0">
                <a:solidFill>
                  <a:schemeClr val="accent6">
                    <a:lumMod val="7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  <a:r>
              <a:rPr lang="fr-FR" b="1" dirty="0" err="1" smtClean="0">
                <a:solidFill>
                  <a:schemeClr val="accent6">
                    <a:lumMod val="7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Schedulers.newThread</a:t>
            </a:r>
            <a:r>
              <a:rPr lang="fr-FR" b="1" dirty="0" smtClean="0">
                <a:solidFill>
                  <a:schemeClr val="accent6">
                    <a:lumMod val="7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())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.</a:t>
            </a:r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map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(</a:t>
            </a:r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name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 -&gt; {return </a:t>
            </a:r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NSAService.getIdentity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name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);} 	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</a:t>
            </a:r>
          </a:p>
          <a:p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.filter(</a:t>
            </a:r>
          </a:p>
          <a:p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(hero) -&gt; {return Avengers.contains(hero);} 	</a:t>
            </a:r>
          </a:p>
          <a:p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.</a:t>
            </a:r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subscribe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(s) -&gt; {System.out.println("Hello " + s + "!");}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);</a:t>
            </a:r>
            <a:endParaRPr lang="fr-FR" dirty="0">
              <a:solidFill>
                <a:srgbClr val="505F7C"/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539552" y="5385990"/>
            <a:ext cx="8064896" cy="64633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&gt; Hello Spiderman !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&gt; Hello </a:t>
            </a:r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Hulk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!</a:t>
            </a:r>
          </a:p>
        </p:txBody>
      </p:sp>
      <p:sp>
        <p:nvSpPr>
          <p:cNvPr id="8" name="Rectangle 7"/>
          <p:cNvSpPr/>
          <p:nvPr/>
        </p:nvSpPr>
        <p:spPr>
          <a:xfrm>
            <a:off x="827584" y="332656"/>
            <a:ext cx="936104" cy="5760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505F7C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 smtClean="0">
                <a:solidFill>
                  <a:srgbClr val="505F7C"/>
                </a:solidFill>
              </a:rPr>
              <a:t>Names</a:t>
            </a:r>
            <a:endParaRPr lang="fr-FR" dirty="0">
              <a:solidFill>
                <a:srgbClr val="505F7C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804248" y="332656"/>
            <a:ext cx="936104" cy="5760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505F7C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 smtClean="0">
                <a:solidFill>
                  <a:srgbClr val="505F7C"/>
                </a:solidFill>
              </a:rPr>
              <a:t>Print</a:t>
            </a:r>
            <a:r>
              <a:rPr lang="fr-FR" dirty="0" smtClean="0">
                <a:solidFill>
                  <a:srgbClr val="505F7C"/>
                </a:solidFill>
              </a:rPr>
              <a:t>()</a:t>
            </a:r>
            <a:endParaRPr lang="fr-FR" dirty="0">
              <a:solidFill>
                <a:srgbClr val="505F7C"/>
              </a:solidFill>
            </a:endParaRPr>
          </a:p>
        </p:txBody>
      </p:sp>
      <p:cxnSp>
        <p:nvCxnSpPr>
          <p:cNvPr id="12" name="Connecteur droit avec flèche 11"/>
          <p:cNvCxnSpPr>
            <a:stCxn id="8" idx="3"/>
            <a:endCxn id="9" idx="1"/>
          </p:cNvCxnSpPr>
          <p:nvPr/>
        </p:nvCxnSpPr>
        <p:spPr>
          <a:xfrm>
            <a:off x="1763688" y="620688"/>
            <a:ext cx="720080" cy="0"/>
          </a:xfrm>
          <a:prstGeom prst="straightConnector1">
            <a:avLst/>
          </a:prstGeom>
          <a:solidFill>
            <a:schemeClr val="bg1">
              <a:lumMod val="95000"/>
            </a:schemeClr>
          </a:solidFill>
          <a:ln>
            <a:solidFill>
              <a:srgbClr val="505F7C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sp>
        <p:nvSpPr>
          <p:cNvPr id="9" name="Rectangle 8"/>
          <p:cNvSpPr/>
          <p:nvPr/>
        </p:nvSpPr>
        <p:spPr>
          <a:xfrm>
            <a:off x="2483768" y="332656"/>
            <a:ext cx="1512168" cy="5760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505F7C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 smtClean="0">
                <a:solidFill>
                  <a:srgbClr val="505F7C"/>
                </a:solidFill>
              </a:rPr>
              <a:t>GetIdentity</a:t>
            </a:r>
            <a:r>
              <a:rPr lang="fr-FR" dirty="0" smtClean="0">
                <a:solidFill>
                  <a:srgbClr val="505F7C"/>
                </a:solidFill>
              </a:rPr>
              <a:t>()</a:t>
            </a:r>
            <a:endParaRPr lang="fr-FR" dirty="0">
              <a:solidFill>
                <a:srgbClr val="505F7C"/>
              </a:solidFill>
            </a:endParaRPr>
          </a:p>
        </p:txBody>
      </p:sp>
      <p:cxnSp>
        <p:nvCxnSpPr>
          <p:cNvPr id="15" name="Connecteur droit avec flèche 14"/>
          <p:cNvCxnSpPr>
            <a:stCxn id="13" idx="3"/>
            <a:endCxn id="10" idx="1"/>
          </p:cNvCxnSpPr>
          <p:nvPr/>
        </p:nvCxnSpPr>
        <p:spPr>
          <a:xfrm>
            <a:off x="6012160" y="620688"/>
            <a:ext cx="792088" cy="0"/>
          </a:xfrm>
          <a:prstGeom prst="straightConnector1">
            <a:avLst/>
          </a:prstGeom>
          <a:solidFill>
            <a:schemeClr val="bg1">
              <a:lumMod val="95000"/>
            </a:schemeClr>
          </a:solidFill>
          <a:ln>
            <a:solidFill>
              <a:srgbClr val="505F7C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sp>
        <p:nvSpPr>
          <p:cNvPr id="13" name="Rectangle 12"/>
          <p:cNvSpPr/>
          <p:nvPr/>
        </p:nvSpPr>
        <p:spPr>
          <a:xfrm>
            <a:off x="4499992" y="332656"/>
            <a:ext cx="1512168" cy="5760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505F7C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 smtClean="0">
                <a:solidFill>
                  <a:srgbClr val="505F7C"/>
                </a:solidFill>
              </a:rPr>
              <a:t>isAnAvenger</a:t>
            </a:r>
            <a:r>
              <a:rPr lang="fr-FR" dirty="0" smtClean="0">
                <a:solidFill>
                  <a:srgbClr val="505F7C"/>
                </a:solidFill>
              </a:rPr>
              <a:t>()</a:t>
            </a:r>
          </a:p>
        </p:txBody>
      </p:sp>
      <p:cxnSp>
        <p:nvCxnSpPr>
          <p:cNvPr id="17" name="Connecteur droit avec flèche 16"/>
          <p:cNvCxnSpPr>
            <a:stCxn id="9" idx="3"/>
            <a:endCxn id="13" idx="1"/>
          </p:cNvCxnSpPr>
          <p:nvPr/>
        </p:nvCxnSpPr>
        <p:spPr>
          <a:xfrm>
            <a:off x="3995936" y="620688"/>
            <a:ext cx="504056" cy="0"/>
          </a:xfrm>
          <a:prstGeom prst="straightConnector1">
            <a:avLst/>
          </a:prstGeom>
          <a:solidFill>
            <a:schemeClr val="bg1">
              <a:lumMod val="95000"/>
            </a:schemeClr>
          </a:solidFill>
          <a:ln>
            <a:solidFill>
              <a:srgbClr val="505F7C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sp>
        <p:nvSpPr>
          <p:cNvPr id="11" name="ZoneTexte 10"/>
          <p:cNvSpPr txBox="1"/>
          <p:nvPr/>
        </p:nvSpPr>
        <p:spPr>
          <a:xfrm>
            <a:off x="539552" y="6095037"/>
            <a:ext cx="8064896" cy="64633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&gt; Hello </a:t>
            </a:r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Hulk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!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&gt; Hello Spiderman !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/>
          <p:cNvSpPr txBox="1"/>
          <p:nvPr/>
        </p:nvSpPr>
        <p:spPr>
          <a:xfrm>
            <a:off x="539552" y="1412776"/>
            <a:ext cx="8494633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List&lt;String&gt; names = {Bruce, Peter, Clark}</a:t>
            </a:r>
          </a:p>
          <a:p>
            <a:endParaRPr lang="fr-FR" dirty="0" err="1" smtClean="0">
              <a:solidFill>
                <a:srgbClr val="505F7C"/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  <a:p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Observable.from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names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</a:t>
            </a:r>
          </a:p>
          <a:p>
            <a:r>
              <a:rPr lang="fr-FR" b="1" dirty="0" smtClean="0">
                <a:solidFill>
                  <a:schemeClr val="accent6">
                    <a:lumMod val="7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.</a:t>
            </a:r>
            <a:r>
              <a:rPr lang="fr-FR" b="1" dirty="0" err="1" smtClean="0">
                <a:solidFill>
                  <a:schemeClr val="accent6">
                    <a:lumMod val="7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subscribeOn</a:t>
            </a:r>
            <a:r>
              <a:rPr lang="fr-FR" b="1" dirty="0" smtClean="0">
                <a:solidFill>
                  <a:schemeClr val="accent6">
                    <a:lumMod val="7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  <a:r>
              <a:rPr lang="fr-FR" b="1" dirty="0" err="1" smtClean="0">
                <a:solidFill>
                  <a:schemeClr val="accent6">
                    <a:lumMod val="7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Schedulers.computation</a:t>
            </a:r>
            <a:r>
              <a:rPr lang="fr-FR" b="1" dirty="0" smtClean="0">
                <a:solidFill>
                  <a:schemeClr val="accent6">
                    <a:lumMod val="7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())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.</a:t>
            </a:r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map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(</a:t>
            </a:r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name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 -&gt; {return </a:t>
            </a:r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NSAService.getIdentity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name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);} 	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</a:t>
            </a:r>
          </a:p>
          <a:p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.filter(</a:t>
            </a:r>
          </a:p>
          <a:p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(hero) -&gt; {return Avengers.contains(hero);} 	</a:t>
            </a:r>
          </a:p>
          <a:p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.</a:t>
            </a:r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subscribe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(s) -&gt; {System.out.println("Hello " + s + "!");}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);</a:t>
            </a:r>
            <a:endParaRPr lang="fr-FR" dirty="0">
              <a:solidFill>
                <a:srgbClr val="505F7C"/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539552" y="5385990"/>
            <a:ext cx="8064896" cy="64633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&gt; Hello Spiderman !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&gt; Hello </a:t>
            </a:r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Hulk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!</a:t>
            </a:r>
          </a:p>
        </p:txBody>
      </p:sp>
      <p:sp>
        <p:nvSpPr>
          <p:cNvPr id="8" name="Rectangle 7"/>
          <p:cNvSpPr/>
          <p:nvPr/>
        </p:nvSpPr>
        <p:spPr>
          <a:xfrm>
            <a:off x="827584" y="332656"/>
            <a:ext cx="936104" cy="5760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505F7C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 smtClean="0">
                <a:solidFill>
                  <a:srgbClr val="505F7C"/>
                </a:solidFill>
              </a:rPr>
              <a:t>Names</a:t>
            </a:r>
            <a:endParaRPr lang="fr-FR" dirty="0">
              <a:solidFill>
                <a:srgbClr val="505F7C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804248" y="332656"/>
            <a:ext cx="936104" cy="5760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505F7C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 smtClean="0">
                <a:solidFill>
                  <a:srgbClr val="505F7C"/>
                </a:solidFill>
              </a:rPr>
              <a:t>Print</a:t>
            </a:r>
            <a:r>
              <a:rPr lang="fr-FR" dirty="0" smtClean="0">
                <a:solidFill>
                  <a:srgbClr val="505F7C"/>
                </a:solidFill>
              </a:rPr>
              <a:t>()</a:t>
            </a:r>
            <a:endParaRPr lang="fr-FR" dirty="0">
              <a:solidFill>
                <a:srgbClr val="505F7C"/>
              </a:solidFill>
            </a:endParaRPr>
          </a:p>
        </p:txBody>
      </p:sp>
      <p:cxnSp>
        <p:nvCxnSpPr>
          <p:cNvPr id="12" name="Connecteur droit avec flèche 11"/>
          <p:cNvCxnSpPr>
            <a:stCxn id="8" idx="3"/>
            <a:endCxn id="9" idx="1"/>
          </p:cNvCxnSpPr>
          <p:nvPr/>
        </p:nvCxnSpPr>
        <p:spPr>
          <a:xfrm>
            <a:off x="1763688" y="620688"/>
            <a:ext cx="720080" cy="0"/>
          </a:xfrm>
          <a:prstGeom prst="straightConnector1">
            <a:avLst/>
          </a:prstGeom>
          <a:solidFill>
            <a:schemeClr val="bg1">
              <a:lumMod val="95000"/>
            </a:schemeClr>
          </a:solidFill>
          <a:ln>
            <a:solidFill>
              <a:srgbClr val="505F7C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sp>
        <p:nvSpPr>
          <p:cNvPr id="9" name="Rectangle 8"/>
          <p:cNvSpPr/>
          <p:nvPr/>
        </p:nvSpPr>
        <p:spPr>
          <a:xfrm>
            <a:off x="2483768" y="332656"/>
            <a:ext cx="1512168" cy="5760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505F7C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 smtClean="0">
                <a:solidFill>
                  <a:srgbClr val="505F7C"/>
                </a:solidFill>
              </a:rPr>
              <a:t>GetIdentity</a:t>
            </a:r>
            <a:r>
              <a:rPr lang="fr-FR" dirty="0" smtClean="0">
                <a:solidFill>
                  <a:srgbClr val="505F7C"/>
                </a:solidFill>
              </a:rPr>
              <a:t>()</a:t>
            </a:r>
            <a:endParaRPr lang="fr-FR" dirty="0">
              <a:solidFill>
                <a:srgbClr val="505F7C"/>
              </a:solidFill>
            </a:endParaRPr>
          </a:p>
        </p:txBody>
      </p:sp>
      <p:cxnSp>
        <p:nvCxnSpPr>
          <p:cNvPr id="15" name="Connecteur droit avec flèche 14"/>
          <p:cNvCxnSpPr>
            <a:stCxn id="13" idx="3"/>
            <a:endCxn id="10" idx="1"/>
          </p:cNvCxnSpPr>
          <p:nvPr/>
        </p:nvCxnSpPr>
        <p:spPr>
          <a:xfrm>
            <a:off x="6012160" y="620688"/>
            <a:ext cx="792088" cy="0"/>
          </a:xfrm>
          <a:prstGeom prst="straightConnector1">
            <a:avLst/>
          </a:prstGeom>
          <a:solidFill>
            <a:schemeClr val="bg1">
              <a:lumMod val="95000"/>
            </a:schemeClr>
          </a:solidFill>
          <a:ln>
            <a:solidFill>
              <a:srgbClr val="505F7C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sp>
        <p:nvSpPr>
          <p:cNvPr id="13" name="Rectangle 12"/>
          <p:cNvSpPr/>
          <p:nvPr/>
        </p:nvSpPr>
        <p:spPr>
          <a:xfrm>
            <a:off x="4499992" y="332656"/>
            <a:ext cx="1512168" cy="5760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505F7C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 smtClean="0">
                <a:solidFill>
                  <a:srgbClr val="505F7C"/>
                </a:solidFill>
              </a:rPr>
              <a:t>isAnAvenger</a:t>
            </a:r>
            <a:r>
              <a:rPr lang="fr-FR" dirty="0" smtClean="0">
                <a:solidFill>
                  <a:srgbClr val="505F7C"/>
                </a:solidFill>
              </a:rPr>
              <a:t>()</a:t>
            </a:r>
          </a:p>
        </p:txBody>
      </p:sp>
      <p:cxnSp>
        <p:nvCxnSpPr>
          <p:cNvPr id="17" name="Connecteur droit avec flèche 16"/>
          <p:cNvCxnSpPr>
            <a:stCxn id="9" idx="3"/>
            <a:endCxn id="13" idx="1"/>
          </p:cNvCxnSpPr>
          <p:nvPr/>
        </p:nvCxnSpPr>
        <p:spPr>
          <a:xfrm>
            <a:off x="3995936" y="620688"/>
            <a:ext cx="504056" cy="0"/>
          </a:xfrm>
          <a:prstGeom prst="straightConnector1">
            <a:avLst/>
          </a:prstGeom>
          <a:solidFill>
            <a:schemeClr val="bg1">
              <a:lumMod val="95000"/>
            </a:schemeClr>
          </a:solidFill>
          <a:ln>
            <a:solidFill>
              <a:srgbClr val="505F7C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sp>
        <p:nvSpPr>
          <p:cNvPr id="11" name="ZoneTexte 10"/>
          <p:cNvSpPr txBox="1"/>
          <p:nvPr/>
        </p:nvSpPr>
        <p:spPr>
          <a:xfrm>
            <a:off x="539552" y="6095037"/>
            <a:ext cx="8064896" cy="64633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&gt; Hello </a:t>
            </a:r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Hulk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!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&gt; Hello Spiderman !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ZoneTexte 8"/>
          <p:cNvSpPr txBox="1"/>
          <p:nvPr/>
        </p:nvSpPr>
        <p:spPr>
          <a:xfrm>
            <a:off x="2339752" y="1700808"/>
            <a:ext cx="407566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000" dirty="0" err="1" smtClean="0">
                <a:solidFill>
                  <a:srgbClr val="505F7C"/>
                </a:solidFill>
                <a:latin typeface="Fira Sans SemiBold" pitchFamily="34" charset="0"/>
                <a:ea typeface="Fira Sans SemiBold" pitchFamily="34" charset="0"/>
              </a:rPr>
              <a:t>ObserveOn</a:t>
            </a:r>
            <a:endParaRPr lang="fr-FR" sz="6000" dirty="0">
              <a:solidFill>
                <a:srgbClr val="505F7C"/>
              </a:solidFill>
              <a:latin typeface="Fira Sans SemiBold" pitchFamily="34" charset="0"/>
              <a:ea typeface="Fira Sans SemiBold" pitchFamily="34" charset="0"/>
            </a:endParaRPr>
          </a:p>
        </p:txBody>
      </p:sp>
      <p:pic>
        <p:nvPicPr>
          <p:cNvPr id="89090" name="Picture 2" descr="ObserveOn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91680" y="2780928"/>
            <a:ext cx="5999312" cy="2887169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/>
          <p:cNvSpPr txBox="1"/>
          <p:nvPr/>
        </p:nvSpPr>
        <p:spPr>
          <a:xfrm>
            <a:off x="539552" y="1412776"/>
            <a:ext cx="8499443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List&lt;String&gt; names = {Bruce, Peter, Clark}</a:t>
            </a:r>
          </a:p>
          <a:p>
            <a:endParaRPr lang="fr-FR" dirty="0" err="1" smtClean="0">
              <a:solidFill>
                <a:srgbClr val="505F7C"/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  <a:p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Observable.from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names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.</a:t>
            </a:r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subscribeOn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Schedulers.computation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())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.</a:t>
            </a:r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map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(</a:t>
            </a:r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name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 -&gt; {return </a:t>
            </a:r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NSAService.getIdentity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name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);} 	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</a:t>
            </a:r>
          </a:p>
          <a:p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.filter(</a:t>
            </a:r>
          </a:p>
          <a:p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(hero) -&gt; {return Avengers.contains(hero);} 	</a:t>
            </a:r>
          </a:p>
          <a:p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.</a:t>
            </a:r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subscribe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(s) -&gt; {</a:t>
            </a:r>
            <a:r>
              <a:rPr lang="fr-FR" b="1" dirty="0" err="1" smtClean="0">
                <a:solidFill>
                  <a:schemeClr val="accent6">
                    <a:lumMod val="7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androidL</a:t>
            </a:r>
            <a:r>
              <a:rPr lang="en-US" b="1" dirty="0" err="1" smtClean="0">
                <a:solidFill>
                  <a:schemeClr val="accent6">
                    <a:lumMod val="7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istView.getModel</a:t>
            </a: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().</a:t>
            </a:r>
            <a:r>
              <a:rPr lang="en-US" b="1" dirty="0" err="1" smtClean="0">
                <a:solidFill>
                  <a:schemeClr val="accent6">
                    <a:lumMod val="7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addElement</a:t>
            </a: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  <a:r>
              <a:rPr lang="fr-FR" b="1" dirty="0" smtClean="0">
                <a:solidFill>
                  <a:schemeClr val="accent6">
                    <a:lumMod val="7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s</a:t>
            </a: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);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}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);</a:t>
            </a:r>
            <a:endParaRPr lang="fr-FR" dirty="0">
              <a:solidFill>
                <a:srgbClr val="505F7C"/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827584" y="332656"/>
            <a:ext cx="936104" cy="5760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505F7C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 smtClean="0">
                <a:solidFill>
                  <a:srgbClr val="505F7C"/>
                </a:solidFill>
              </a:rPr>
              <a:t>Names</a:t>
            </a:r>
            <a:endParaRPr lang="fr-FR" dirty="0">
              <a:solidFill>
                <a:srgbClr val="505F7C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804248" y="332656"/>
            <a:ext cx="936104" cy="5760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505F7C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 smtClean="0">
                <a:solidFill>
                  <a:srgbClr val="505F7C"/>
                </a:solidFill>
              </a:rPr>
              <a:t>Print</a:t>
            </a:r>
            <a:r>
              <a:rPr lang="fr-FR" dirty="0" smtClean="0">
                <a:solidFill>
                  <a:srgbClr val="505F7C"/>
                </a:solidFill>
              </a:rPr>
              <a:t>()</a:t>
            </a:r>
            <a:endParaRPr lang="fr-FR" dirty="0">
              <a:solidFill>
                <a:srgbClr val="505F7C"/>
              </a:solidFill>
            </a:endParaRPr>
          </a:p>
        </p:txBody>
      </p:sp>
      <p:cxnSp>
        <p:nvCxnSpPr>
          <p:cNvPr id="12" name="Connecteur droit avec flèche 11"/>
          <p:cNvCxnSpPr>
            <a:stCxn id="8" idx="3"/>
            <a:endCxn id="9" idx="1"/>
          </p:cNvCxnSpPr>
          <p:nvPr/>
        </p:nvCxnSpPr>
        <p:spPr>
          <a:xfrm>
            <a:off x="1763688" y="620688"/>
            <a:ext cx="720080" cy="0"/>
          </a:xfrm>
          <a:prstGeom prst="straightConnector1">
            <a:avLst/>
          </a:prstGeom>
          <a:solidFill>
            <a:schemeClr val="bg1">
              <a:lumMod val="95000"/>
            </a:schemeClr>
          </a:solidFill>
          <a:ln>
            <a:solidFill>
              <a:srgbClr val="505F7C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sp>
        <p:nvSpPr>
          <p:cNvPr id="9" name="Rectangle 8"/>
          <p:cNvSpPr/>
          <p:nvPr/>
        </p:nvSpPr>
        <p:spPr>
          <a:xfrm>
            <a:off x="2483768" y="332656"/>
            <a:ext cx="1512168" cy="5760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505F7C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 smtClean="0">
                <a:solidFill>
                  <a:srgbClr val="505F7C"/>
                </a:solidFill>
              </a:rPr>
              <a:t>GetIdentity</a:t>
            </a:r>
            <a:r>
              <a:rPr lang="fr-FR" dirty="0" smtClean="0">
                <a:solidFill>
                  <a:srgbClr val="505F7C"/>
                </a:solidFill>
              </a:rPr>
              <a:t>()</a:t>
            </a:r>
            <a:endParaRPr lang="fr-FR" dirty="0">
              <a:solidFill>
                <a:srgbClr val="505F7C"/>
              </a:solidFill>
            </a:endParaRPr>
          </a:p>
        </p:txBody>
      </p:sp>
      <p:cxnSp>
        <p:nvCxnSpPr>
          <p:cNvPr id="15" name="Connecteur droit avec flèche 14"/>
          <p:cNvCxnSpPr>
            <a:stCxn id="13" idx="3"/>
            <a:endCxn id="10" idx="1"/>
          </p:cNvCxnSpPr>
          <p:nvPr/>
        </p:nvCxnSpPr>
        <p:spPr>
          <a:xfrm>
            <a:off x="6012160" y="620688"/>
            <a:ext cx="792088" cy="0"/>
          </a:xfrm>
          <a:prstGeom prst="straightConnector1">
            <a:avLst/>
          </a:prstGeom>
          <a:solidFill>
            <a:schemeClr val="bg1">
              <a:lumMod val="95000"/>
            </a:schemeClr>
          </a:solidFill>
          <a:ln>
            <a:solidFill>
              <a:srgbClr val="505F7C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sp>
        <p:nvSpPr>
          <p:cNvPr id="13" name="Rectangle 12"/>
          <p:cNvSpPr/>
          <p:nvPr/>
        </p:nvSpPr>
        <p:spPr>
          <a:xfrm>
            <a:off x="4499992" y="332656"/>
            <a:ext cx="1512168" cy="5760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505F7C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 smtClean="0">
                <a:solidFill>
                  <a:srgbClr val="505F7C"/>
                </a:solidFill>
              </a:rPr>
              <a:t>isAnAvenger</a:t>
            </a:r>
            <a:r>
              <a:rPr lang="fr-FR" dirty="0" smtClean="0">
                <a:solidFill>
                  <a:srgbClr val="505F7C"/>
                </a:solidFill>
              </a:rPr>
              <a:t>()</a:t>
            </a:r>
          </a:p>
        </p:txBody>
      </p:sp>
      <p:cxnSp>
        <p:nvCxnSpPr>
          <p:cNvPr id="17" name="Connecteur droit avec flèche 16"/>
          <p:cNvCxnSpPr>
            <a:stCxn id="9" idx="3"/>
            <a:endCxn id="13" idx="1"/>
          </p:cNvCxnSpPr>
          <p:nvPr/>
        </p:nvCxnSpPr>
        <p:spPr>
          <a:xfrm>
            <a:off x="3995936" y="620688"/>
            <a:ext cx="504056" cy="0"/>
          </a:xfrm>
          <a:prstGeom prst="straightConnector1">
            <a:avLst/>
          </a:prstGeom>
          <a:solidFill>
            <a:schemeClr val="bg1">
              <a:lumMod val="95000"/>
            </a:schemeClr>
          </a:solidFill>
          <a:ln>
            <a:solidFill>
              <a:srgbClr val="505F7C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/>
          <p:cNvSpPr txBox="1"/>
          <p:nvPr/>
        </p:nvSpPr>
        <p:spPr>
          <a:xfrm>
            <a:off x="539552" y="1412776"/>
            <a:ext cx="8499443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List&lt;String&gt; names = {Bruce, Peter, Clark}</a:t>
            </a:r>
          </a:p>
          <a:p>
            <a:endParaRPr lang="fr-FR" dirty="0" err="1" smtClean="0">
              <a:solidFill>
                <a:srgbClr val="505F7C"/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  <a:p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Observable.from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names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.</a:t>
            </a:r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subscribeOn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Schedulers.computation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())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.</a:t>
            </a:r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map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(</a:t>
            </a:r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name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 -&gt; {return </a:t>
            </a:r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NSAService.getIdentity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name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);} 	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</a:t>
            </a:r>
          </a:p>
          <a:p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.filter(</a:t>
            </a:r>
          </a:p>
          <a:p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(hero) -&gt; {return Avengers.contains(hero);} 	</a:t>
            </a:r>
          </a:p>
          <a:p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.</a:t>
            </a:r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subscribe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(s) -&gt; {</a:t>
            </a:r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androidL</a:t>
            </a:r>
            <a:r>
              <a:rPr lang="en-US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istView.getModel</a:t>
            </a:r>
            <a:r>
              <a:rPr lang="en-US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().</a:t>
            </a:r>
            <a:r>
              <a:rPr lang="en-US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addElement</a:t>
            </a:r>
            <a:r>
              <a:rPr lang="en-US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s</a:t>
            </a:r>
            <a:r>
              <a:rPr lang="en-US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);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}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);</a:t>
            </a:r>
            <a:endParaRPr lang="fr-FR" dirty="0">
              <a:solidFill>
                <a:srgbClr val="505F7C"/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827584" y="332656"/>
            <a:ext cx="936104" cy="5760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505F7C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 smtClean="0">
                <a:solidFill>
                  <a:srgbClr val="505F7C"/>
                </a:solidFill>
              </a:rPr>
              <a:t>Names</a:t>
            </a:r>
            <a:endParaRPr lang="fr-FR" dirty="0">
              <a:solidFill>
                <a:srgbClr val="505F7C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804248" y="332656"/>
            <a:ext cx="936104" cy="5760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505F7C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 smtClean="0">
                <a:solidFill>
                  <a:srgbClr val="505F7C"/>
                </a:solidFill>
              </a:rPr>
              <a:t>Print</a:t>
            </a:r>
            <a:r>
              <a:rPr lang="fr-FR" dirty="0" smtClean="0">
                <a:solidFill>
                  <a:srgbClr val="505F7C"/>
                </a:solidFill>
              </a:rPr>
              <a:t>()</a:t>
            </a:r>
            <a:endParaRPr lang="fr-FR" dirty="0">
              <a:solidFill>
                <a:srgbClr val="505F7C"/>
              </a:solidFill>
            </a:endParaRPr>
          </a:p>
        </p:txBody>
      </p:sp>
      <p:cxnSp>
        <p:nvCxnSpPr>
          <p:cNvPr id="12" name="Connecteur droit avec flèche 11"/>
          <p:cNvCxnSpPr>
            <a:stCxn id="8" idx="3"/>
            <a:endCxn id="9" idx="1"/>
          </p:cNvCxnSpPr>
          <p:nvPr/>
        </p:nvCxnSpPr>
        <p:spPr>
          <a:xfrm>
            <a:off x="1763688" y="620688"/>
            <a:ext cx="720080" cy="0"/>
          </a:xfrm>
          <a:prstGeom prst="straightConnector1">
            <a:avLst/>
          </a:prstGeom>
          <a:solidFill>
            <a:schemeClr val="bg1">
              <a:lumMod val="95000"/>
            </a:schemeClr>
          </a:solidFill>
          <a:ln>
            <a:solidFill>
              <a:srgbClr val="505F7C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sp>
        <p:nvSpPr>
          <p:cNvPr id="9" name="Rectangle 8"/>
          <p:cNvSpPr/>
          <p:nvPr/>
        </p:nvSpPr>
        <p:spPr>
          <a:xfrm>
            <a:off x="2483768" y="332656"/>
            <a:ext cx="1512168" cy="5760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505F7C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 smtClean="0">
                <a:solidFill>
                  <a:srgbClr val="505F7C"/>
                </a:solidFill>
              </a:rPr>
              <a:t>GetIdentity</a:t>
            </a:r>
            <a:r>
              <a:rPr lang="fr-FR" dirty="0" smtClean="0">
                <a:solidFill>
                  <a:srgbClr val="505F7C"/>
                </a:solidFill>
              </a:rPr>
              <a:t>()</a:t>
            </a:r>
            <a:endParaRPr lang="fr-FR" dirty="0">
              <a:solidFill>
                <a:srgbClr val="505F7C"/>
              </a:solidFill>
            </a:endParaRPr>
          </a:p>
        </p:txBody>
      </p:sp>
      <p:cxnSp>
        <p:nvCxnSpPr>
          <p:cNvPr id="15" name="Connecteur droit avec flèche 14"/>
          <p:cNvCxnSpPr>
            <a:stCxn id="13" idx="3"/>
            <a:endCxn id="10" idx="1"/>
          </p:cNvCxnSpPr>
          <p:nvPr/>
        </p:nvCxnSpPr>
        <p:spPr>
          <a:xfrm>
            <a:off x="6012160" y="620688"/>
            <a:ext cx="792088" cy="0"/>
          </a:xfrm>
          <a:prstGeom prst="straightConnector1">
            <a:avLst/>
          </a:prstGeom>
          <a:solidFill>
            <a:schemeClr val="bg1">
              <a:lumMod val="95000"/>
            </a:schemeClr>
          </a:solidFill>
          <a:ln>
            <a:solidFill>
              <a:srgbClr val="505F7C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sp>
        <p:nvSpPr>
          <p:cNvPr id="13" name="Rectangle 12"/>
          <p:cNvSpPr/>
          <p:nvPr/>
        </p:nvSpPr>
        <p:spPr>
          <a:xfrm>
            <a:off x="4499992" y="332656"/>
            <a:ext cx="1512168" cy="5760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505F7C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 smtClean="0">
                <a:solidFill>
                  <a:srgbClr val="505F7C"/>
                </a:solidFill>
              </a:rPr>
              <a:t>isAnAvenger</a:t>
            </a:r>
            <a:r>
              <a:rPr lang="fr-FR" dirty="0" smtClean="0">
                <a:solidFill>
                  <a:srgbClr val="505F7C"/>
                </a:solidFill>
              </a:rPr>
              <a:t>()</a:t>
            </a:r>
          </a:p>
        </p:txBody>
      </p:sp>
      <p:cxnSp>
        <p:nvCxnSpPr>
          <p:cNvPr id="17" name="Connecteur droit avec flèche 16"/>
          <p:cNvCxnSpPr>
            <a:stCxn id="9" idx="3"/>
            <a:endCxn id="13" idx="1"/>
          </p:cNvCxnSpPr>
          <p:nvPr/>
        </p:nvCxnSpPr>
        <p:spPr>
          <a:xfrm>
            <a:off x="3995936" y="620688"/>
            <a:ext cx="504056" cy="0"/>
          </a:xfrm>
          <a:prstGeom prst="straightConnector1">
            <a:avLst/>
          </a:prstGeom>
          <a:solidFill>
            <a:schemeClr val="bg1">
              <a:lumMod val="95000"/>
            </a:schemeClr>
          </a:solidFill>
          <a:ln>
            <a:solidFill>
              <a:srgbClr val="505F7C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pic>
        <p:nvPicPr>
          <p:cNvPr id="921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75656" y="5072211"/>
            <a:ext cx="6629400" cy="1381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/>
          <p:cNvSpPr txBox="1"/>
          <p:nvPr/>
        </p:nvSpPr>
        <p:spPr>
          <a:xfrm>
            <a:off x="539552" y="1412776"/>
            <a:ext cx="8499443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List&lt;String&gt; names = {Bruce, Peter, Clark}</a:t>
            </a:r>
          </a:p>
          <a:p>
            <a:endParaRPr lang="fr-FR" dirty="0" err="1" smtClean="0">
              <a:solidFill>
                <a:srgbClr val="505F7C"/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  <a:p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Observable.from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names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.</a:t>
            </a:r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subscribeOn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Schedulers.computation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())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.</a:t>
            </a:r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map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(</a:t>
            </a:r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name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 -&gt; {return </a:t>
            </a:r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NSAService.getIdentity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name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);} 	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</a:t>
            </a:r>
          </a:p>
          <a:p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.filter(</a:t>
            </a:r>
          </a:p>
          <a:p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(hero) -&gt; {return Avengers.contains(hero);} 	</a:t>
            </a:r>
          </a:p>
          <a:p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.</a:t>
            </a:r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subscribe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(s) -&gt; {</a:t>
            </a:r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androidL</a:t>
            </a:r>
            <a:r>
              <a:rPr lang="en-US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istView.getModel</a:t>
            </a:r>
            <a:r>
              <a:rPr lang="en-US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().</a:t>
            </a:r>
            <a:r>
              <a:rPr lang="en-US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addElement</a:t>
            </a:r>
            <a:r>
              <a:rPr lang="en-US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s</a:t>
            </a:r>
            <a:r>
              <a:rPr lang="en-US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);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}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);</a:t>
            </a:r>
            <a:endParaRPr lang="fr-FR" dirty="0">
              <a:solidFill>
                <a:srgbClr val="505F7C"/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827584" y="332656"/>
            <a:ext cx="936104" cy="5760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505F7C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 smtClean="0">
                <a:solidFill>
                  <a:srgbClr val="505F7C"/>
                </a:solidFill>
              </a:rPr>
              <a:t>Names</a:t>
            </a:r>
            <a:endParaRPr lang="fr-FR" dirty="0">
              <a:solidFill>
                <a:srgbClr val="505F7C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804248" y="332656"/>
            <a:ext cx="936104" cy="5760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505F7C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 smtClean="0">
                <a:solidFill>
                  <a:srgbClr val="505F7C"/>
                </a:solidFill>
              </a:rPr>
              <a:t>Print</a:t>
            </a:r>
            <a:r>
              <a:rPr lang="fr-FR" dirty="0" smtClean="0">
                <a:solidFill>
                  <a:srgbClr val="505F7C"/>
                </a:solidFill>
              </a:rPr>
              <a:t>()</a:t>
            </a:r>
            <a:endParaRPr lang="fr-FR" dirty="0">
              <a:solidFill>
                <a:srgbClr val="505F7C"/>
              </a:solidFill>
            </a:endParaRPr>
          </a:p>
        </p:txBody>
      </p:sp>
      <p:cxnSp>
        <p:nvCxnSpPr>
          <p:cNvPr id="12" name="Connecteur droit avec flèche 11"/>
          <p:cNvCxnSpPr>
            <a:stCxn id="8" idx="3"/>
            <a:endCxn id="9" idx="1"/>
          </p:cNvCxnSpPr>
          <p:nvPr/>
        </p:nvCxnSpPr>
        <p:spPr>
          <a:xfrm>
            <a:off x="1763688" y="620688"/>
            <a:ext cx="720080" cy="0"/>
          </a:xfrm>
          <a:prstGeom prst="straightConnector1">
            <a:avLst/>
          </a:prstGeom>
          <a:solidFill>
            <a:schemeClr val="bg1">
              <a:lumMod val="95000"/>
            </a:schemeClr>
          </a:solidFill>
          <a:ln>
            <a:solidFill>
              <a:srgbClr val="505F7C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sp>
        <p:nvSpPr>
          <p:cNvPr id="9" name="Rectangle 8"/>
          <p:cNvSpPr/>
          <p:nvPr/>
        </p:nvSpPr>
        <p:spPr>
          <a:xfrm>
            <a:off x="2483768" y="332656"/>
            <a:ext cx="1512168" cy="5760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505F7C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 smtClean="0">
                <a:solidFill>
                  <a:srgbClr val="505F7C"/>
                </a:solidFill>
              </a:rPr>
              <a:t>GetIdentity</a:t>
            </a:r>
            <a:r>
              <a:rPr lang="fr-FR" dirty="0" smtClean="0">
                <a:solidFill>
                  <a:srgbClr val="505F7C"/>
                </a:solidFill>
              </a:rPr>
              <a:t>()</a:t>
            </a:r>
            <a:endParaRPr lang="fr-FR" dirty="0">
              <a:solidFill>
                <a:srgbClr val="505F7C"/>
              </a:solidFill>
            </a:endParaRPr>
          </a:p>
        </p:txBody>
      </p:sp>
      <p:cxnSp>
        <p:nvCxnSpPr>
          <p:cNvPr id="15" name="Connecteur droit avec flèche 14"/>
          <p:cNvCxnSpPr>
            <a:stCxn id="13" idx="3"/>
            <a:endCxn id="10" idx="1"/>
          </p:cNvCxnSpPr>
          <p:nvPr/>
        </p:nvCxnSpPr>
        <p:spPr>
          <a:xfrm>
            <a:off x="6012160" y="620688"/>
            <a:ext cx="792088" cy="0"/>
          </a:xfrm>
          <a:prstGeom prst="straightConnector1">
            <a:avLst/>
          </a:prstGeom>
          <a:solidFill>
            <a:schemeClr val="bg1">
              <a:lumMod val="95000"/>
            </a:schemeClr>
          </a:solidFill>
          <a:ln>
            <a:solidFill>
              <a:srgbClr val="505F7C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sp>
        <p:nvSpPr>
          <p:cNvPr id="13" name="Rectangle 12"/>
          <p:cNvSpPr/>
          <p:nvPr/>
        </p:nvSpPr>
        <p:spPr>
          <a:xfrm>
            <a:off x="4499992" y="332656"/>
            <a:ext cx="1512168" cy="5760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505F7C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 smtClean="0">
                <a:solidFill>
                  <a:srgbClr val="505F7C"/>
                </a:solidFill>
              </a:rPr>
              <a:t>isAnAvenger</a:t>
            </a:r>
            <a:r>
              <a:rPr lang="fr-FR" dirty="0" smtClean="0">
                <a:solidFill>
                  <a:srgbClr val="505F7C"/>
                </a:solidFill>
              </a:rPr>
              <a:t>()</a:t>
            </a:r>
          </a:p>
        </p:txBody>
      </p:sp>
      <p:cxnSp>
        <p:nvCxnSpPr>
          <p:cNvPr id="17" name="Connecteur droit avec flèche 16"/>
          <p:cNvCxnSpPr>
            <a:stCxn id="9" idx="3"/>
            <a:endCxn id="13" idx="1"/>
          </p:cNvCxnSpPr>
          <p:nvPr/>
        </p:nvCxnSpPr>
        <p:spPr>
          <a:xfrm>
            <a:off x="3995936" y="620688"/>
            <a:ext cx="504056" cy="0"/>
          </a:xfrm>
          <a:prstGeom prst="straightConnector1">
            <a:avLst/>
          </a:prstGeom>
          <a:solidFill>
            <a:schemeClr val="bg1">
              <a:lumMod val="95000"/>
            </a:schemeClr>
          </a:solidFill>
          <a:ln>
            <a:solidFill>
              <a:srgbClr val="505F7C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pic>
        <p:nvPicPr>
          <p:cNvPr id="921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75656" y="5072211"/>
            <a:ext cx="6629400" cy="1381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ZoneTexte 13"/>
          <p:cNvSpPr txBox="1"/>
          <p:nvPr/>
        </p:nvSpPr>
        <p:spPr>
          <a:xfrm>
            <a:off x="7528616" y="1700807"/>
            <a:ext cx="11528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 smtClean="0">
                <a:solidFill>
                  <a:schemeClr val="accent6"/>
                </a:solidFill>
                <a:latin typeface="Aint Nothing Fancy" pitchFamily="2" charset="0"/>
              </a:rPr>
              <a:t>coubaple</a:t>
            </a:r>
            <a:endParaRPr lang="fr-FR" sz="2000" dirty="0">
              <a:solidFill>
                <a:schemeClr val="accent6"/>
              </a:solidFill>
              <a:latin typeface="Aint Nothing Fancy" pitchFamily="2" charset="0"/>
            </a:endParaRPr>
          </a:p>
        </p:txBody>
      </p:sp>
      <p:cxnSp>
        <p:nvCxnSpPr>
          <p:cNvPr id="16" name="Connecteur en arc 15"/>
          <p:cNvCxnSpPr/>
          <p:nvPr/>
        </p:nvCxnSpPr>
        <p:spPr>
          <a:xfrm rot="10800000" flipV="1">
            <a:off x="6012160" y="1879234"/>
            <a:ext cx="1296144" cy="509713"/>
          </a:xfrm>
          <a:prstGeom prst="curvedConnector3">
            <a:avLst>
              <a:gd name="adj1" fmla="val 50000"/>
            </a:avLst>
          </a:prstGeom>
          <a:ln>
            <a:prstDash val="sysDot"/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9252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/>
          <p:cNvSpPr txBox="1"/>
          <p:nvPr/>
        </p:nvSpPr>
        <p:spPr>
          <a:xfrm>
            <a:off x="539552" y="1412776"/>
            <a:ext cx="8494633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List&lt;String&gt; names = {Bruce, Peter, Clark}</a:t>
            </a:r>
          </a:p>
          <a:p>
            <a:endParaRPr lang="fr-FR" dirty="0" err="1" smtClean="0">
              <a:solidFill>
                <a:srgbClr val="505F7C"/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  <a:p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Observable.from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names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.</a:t>
            </a:r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subscribeOn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Schedulers.computation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())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.</a:t>
            </a:r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map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(</a:t>
            </a:r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name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 -&gt; {return </a:t>
            </a:r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NSAService.getIdentity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name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);} 	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</a:t>
            </a:r>
          </a:p>
          <a:p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.filter(</a:t>
            </a:r>
          </a:p>
          <a:p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(hero) -&gt; {return Avengers.contains(hero);} 	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</a:t>
            </a:r>
          </a:p>
          <a:p>
            <a:r>
              <a:rPr lang="fr-FR" b="1" dirty="0" smtClean="0">
                <a:solidFill>
                  <a:schemeClr val="accent6">
                    <a:lumMod val="7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.</a:t>
            </a:r>
            <a:r>
              <a:rPr lang="fr-FR" b="1" dirty="0" err="1" smtClean="0">
                <a:solidFill>
                  <a:schemeClr val="accent6">
                    <a:lumMod val="7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observeOn(AndroidSchedulers.mainThread</a:t>
            </a:r>
            <a:r>
              <a:rPr lang="fr-FR" b="1" dirty="0" smtClean="0">
                <a:solidFill>
                  <a:schemeClr val="accent6">
                    <a:lumMod val="7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())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.</a:t>
            </a:r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subscribe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(s) -&gt; {</a:t>
            </a:r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androidL</a:t>
            </a:r>
            <a:r>
              <a:rPr lang="en-US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istView.getModel</a:t>
            </a:r>
            <a:r>
              <a:rPr lang="en-US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().</a:t>
            </a:r>
            <a:r>
              <a:rPr lang="en-US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addElement</a:t>
            </a:r>
            <a:r>
              <a:rPr lang="en-US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s</a:t>
            </a:r>
            <a:r>
              <a:rPr lang="en-US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);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}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);</a:t>
            </a:r>
            <a:endParaRPr lang="fr-FR" dirty="0">
              <a:solidFill>
                <a:srgbClr val="505F7C"/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827584" y="332656"/>
            <a:ext cx="936104" cy="5760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505F7C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 smtClean="0">
                <a:solidFill>
                  <a:srgbClr val="505F7C"/>
                </a:solidFill>
              </a:rPr>
              <a:t>Names</a:t>
            </a:r>
            <a:endParaRPr lang="fr-FR" dirty="0">
              <a:solidFill>
                <a:srgbClr val="505F7C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804248" y="332656"/>
            <a:ext cx="936104" cy="5760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505F7C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 smtClean="0">
                <a:solidFill>
                  <a:srgbClr val="505F7C"/>
                </a:solidFill>
              </a:rPr>
              <a:t>Print</a:t>
            </a:r>
            <a:r>
              <a:rPr lang="fr-FR" dirty="0" smtClean="0">
                <a:solidFill>
                  <a:srgbClr val="505F7C"/>
                </a:solidFill>
              </a:rPr>
              <a:t>()</a:t>
            </a:r>
            <a:endParaRPr lang="fr-FR" dirty="0">
              <a:solidFill>
                <a:srgbClr val="505F7C"/>
              </a:solidFill>
            </a:endParaRPr>
          </a:p>
        </p:txBody>
      </p:sp>
      <p:cxnSp>
        <p:nvCxnSpPr>
          <p:cNvPr id="12" name="Connecteur droit avec flèche 11"/>
          <p:cNvCxnSpPr>
            <a:stCxn id="8" idx="3"/>
            <a:endCxn id="9" idx="1"/>
          </p:cNvCxnSpPr>
          <p:nvPr/>
        </p:nvCxnSpPr>
        <p:spPr>
          <a:xfrm>
            <a:off x="1763688" y="620688"/>
            <a:ext cx="720080" cy="0"/>
          </a:xfrm>
          <a:prstGeom prst="straightConnector1">
            <a:avLst/>
          </a:prstGeom>
          <a:solidFill>
            <a:schemeClr val="bg1">
              <a:lumMod val="95000"/>
            </a:schemeClr>
          </a:solidFill>
          <a:ln>
            <a:solidFill>
              <a:srgbClr val="505F7C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sp>
        <p:nvSpPr>
          <p:cNvPr id="9" name="Rectangle 8"/>
          <p:cNvSpPr/>
          <p:nvPr/>
        </p:nvSpPr>
        <p:spPr>
          <a:xfrm>
            <a:off x="2483768" y="332656"/>
            <a:ext cx="1512168" cy="5760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505F7C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 smtClean="0">
                <a:solidFill>
                  <a:srgbClr val="505F7C"/>
                </a:solidFill>
              </a:rPr>
              <a:t>GetIdentity</a:t>
            </a:r>
            <a:r>
              <a:rPr lang="fr-FR" dirty="0" smtClean="0">
                <a:solidFill>
                  <a:srgbClr val="505F7C"/>
                </a:solidFill>
              </a:rPr>
              <a:t>()</a:t>
            </a:r>
            <a:endParaRPr lang="fr-FR" dirty="0">
              <a:solidFill>
                <a:srgbClr val="505F7C"/>
              </a:solidFill>
            </a:endParaRPr>
          </a:p>
        </p:txBody>
      </p:sp>
      <p:cxnSp>
        <p:nvCxnSpPr>
          <p:cNvPr id="15" name="Connecteur droit avec flèche 14"/>
          <p:cNvCxnSpPr>
            <a:stCxn id="13" idx="3"/>
            <a:endCxn id="10" idx="1"/>
          </p:cNvCxnSpPr>
          <p:nvPr/>
        </p:nvCxnSpPr>
        <p:spPr>
          <a:xfrm>
            <a:off x="6012160" y="620688"/>
            <a:ext cx="792088" cy="0"/>
          </a:xfrm>
          <a:prstGeom prst="straightConnector1">
            <a:avLst/>
          </a:prstGeom>
          <a:solidFill>
            <a:schemeClr val="bg1">
              <a:lumMod val="95000"/>
            </a:schemeClr>
          </a:solidFill>
          <a:ln>
            <a:solidFill>
              <a:srgbClr val="505F7C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sp>
        <p:nvSpPr>
          <p:cNvPr id="13" name="Rectangle 12"/>
          <p:cNvSpPr/>
          <p:nvPr/>
        </p:nvSpPr>
        <p:spPr>
          <a:xfrm>
            <a:off x="4499992" y="332656"/>
            <a:ext cx="1512168" cy="5760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505F7C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 smtClean="0">
                <a:solidFill>
                  <a:srgbClr val="505F7C"/>
                </a:solidFill>
              </a:rPr>
              <a:t>isAnAvenger</a:t>
            </a:r>
            <a:r>
              <a:rPr lang="fr-FR" dirty="0" smtClean="0">
                <a:solidFill>
                  <a:srgbClr val="505F7C"/>
                </a:solidFill>
              </a:rPr>
              <a:t>()</a:t>
            </a:r>
          </a:p>
        </p:txBody>
      </p:sp>
      <p:cxnSp>
        <p:nvCxnSpPr>
          <p:cNvPr id="17" name="Connecteur droit avec flèche 16"/>
          <p:cNvCxnSpPr>
            <a:stCxn id="9" idx="3"/>
            <a:endCxn id="13" idx="1"/>
          </p:cNvCxnSpPr>
          <p:nvPr/>
        </p:nvCxnSpPr>
        <p:spPr>
          <a:xfrm>
            <a:off x="3995936" y="620688"/>
            <a:ext cx="504056" cy="0"/>
          </a:xfrm>
          <a:prstGeom prst="straightConnector1">
            <a:avLst/>
          </a:prstGeom>
          <a:solidFill>
            <a:schemeClr val="bg1">
              <a:lumMod val="95000"/>
            </a:schemeClr>
          </a:solidFill>
          <a:ln>
            <a:solidFill>
              <a:srgbClr val="505F7C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/>
          <p:cNvSpPr txBox="1"/>
          <p:nvPr/>
        </p:nvSpPr>
        <p:spPr>
          <a:xfrm>
            <a:off x="539552" y="1412776"/>
            <a:ext cx="8494633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List&lt;String&gt; names = {Bruce, Peter, Clark}</a:t>
            </a:r>
          </a:p>
          <a:p>
            <a:endParaRPr lang="fr-FR" dirty="0" err="1" smtClean="0">
              <a:solidFill>
                <a:srgbClr val="505F7C"/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  <a:p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Observable.from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names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.</a:t>
            </a:r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subscribeOn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Schedulers.computation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())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.</a:t>
            </a:r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map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(</a:t>
            </a:r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name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 -&gt; {return </a:t>
            </a:r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NSAService.getIdentity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name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);} 	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</a:t>
            </a:r>
          </a:p>
          <a:p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.filter(</a:t>
            </a:r>
          </a:p>
          <a:p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(hero) -&gt; {return Avengers.contains(hero);} 	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</a:t>
            </a:r>
          </a:p>
          <a:p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.observeOn(AndroidSchedulers.mainThread())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.</a:t>
            </a:r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subscribe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(s) -&gt; {</a:t>
            </a:r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androidL</a:t>
            </a:r>
            <a:r>
              <a:rPr lang="en-US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istView.getModel</a:t>
            </a:r>
            <a:r>
              <a:rPr lang="en-US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().</a:t>
            </a:r>
            <a:r>
              <a:rPr lang="en-US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addElement</a:t>
            </a:r>
            <a:r>
              <a:rPr lang="en-US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s</a:t>
            </a:r>
            <a:r>
              <a:rPr lang="en-US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);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}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);</a:t>
            </a:r>
            <a:endParaRPr lang="fr-FR" dirty="0">
              <a:solidFill>
                <a:srgbClr val="505F7C"/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827584" y="332656"/>
            <a:ext cx="936104" cy="5760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505F7C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 smtClean="0">
                <a:solidFill>
                  <a:srgbClr val="505F7C"/>
                </a:solidFill>
              </a:rPr>
              <a:t>Names</a:t>
            </a:r>
            <a:endParaRPr lang="fr-FR" dirty="0">
              <a:solidFill>
                <a:srgbClr val="505F7C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804248" y="332656"/>
            <a:ext cx="936104" cy="5760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505F7C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 smtClean="0">
                <a:solidFill>
                  <a:srgbClr val="505F7C"/>
                </a:solidFill>
              </a:rPr>
              <a:t>Print</a:t>
            </a:r>
            <a:r>
              <a:rPr lang="fr-FR" dirty="0" smtClean="0">
                <a:solidFill>
                  <a:srgbClr val="505F7C"/>
                </a:solidFill>
              </a:rPr>
              <a:t>()</a:t>
            </a:r>
            <a:endParaRPr lang="fr-FR" dirty="0">
              <a:solidFill>
                <a:srgbClr val="505F7C"/>
              </a:solidFill>
            </a:endParaRPr>
          </a:p>
        </p:txBody>
      </p:sp>
      <p:cxnSp>
        <p:nvCxnSpPr>
          <p:cNvPr id="12" name="Connecteur droit avec flèche 11"/>
          <p:cNvCxnSpPr>
            <a:stCxn id="8" idx="3"/>
            <a:endCxn id="9" idx="1"/>
          </p:cNvCxnSpPr>
          <p:nvPr/>
        </p:nvCxnSpPr>
        <p:spPr>
          <a:xfrm>
            <a:off x="1763688" y="620688"/>
            <a:ext cx="720080" cy="0"/>
          </a:xfrm>
          <a:prstGeom prst="straightConnector1">
            <a:avLst/>
          </a:prstGeom>
          <a:solidFill>
            <a:schemeClr val="bg1">
              <a:lumMod val="95000"/>
            </a:schemeClr>
          </a:solidFill>
          <a:ln>
            <a:solidFill>
              <a:srgbClr val="505F7C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sp>
        <p:nvSpPr>
          <p:cNvPr id="9" name="Rectangle 8"/>
          <p:cNvSpPr/>
          <p:nvPr/>
        </p:nvSpPr>
        <p:spPr>
          <a:xfrm>
            <a:off x="2483768" y="332656"/>
            <a:ext cx="1512168" cy="5760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505F7C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 smtClean="0">
                <a:solidFill>
                  <a:srgbClr val="505F7C"/>
                </a:solidFill>
              </a:rPr>
              <a:t>GetIdentity</a:t>
            </a:r>
            <a:r>
              <a:rPr lang="fr-FR" dirty="0" smtClean="0">
                <a:solidFill>
                  <a:srgbClr val="505F7C"/>
                </a:solidFill>
              </a:rPr>
              <a:t>()</a:t>
            </a:r>
            <a:endParaRPr lang="fr-FR" dirty="0">
              <a:solidFill>
                <a:srgbClr val="505F7C"/>
              </a:solidFill>
            </a:endParaRPr>
          </a:p>
        </p:txBody>
      </p:sp>
      <p:cxnSp>
        <p:nvCxnSpPr>
          <p:cNvPr id="15" name="Connecteur droit avec flèche 14"/>
          <p:cNvCxnSpPr>
            <a:stCxn id="13" idx="3"/>
            <a:endCxn id="10" idx="1"/>
          </p:cNvCxnSpPr>
          <p:nvPr/>
        </p:nvCxnSpPr>
        <p:spPr>
          <a:xfrm>
            <a:off x="6012160" y="620688"/>
            <a:ext cx="792088" cy="0"/>
          </a:xfrm>
          <a:prstGeom prst="straightConnector1">
            <a:avLst/>
          </a:prstGeom>
          <a:solidFill>
            <a:schemeClr val="bg1">
              <a:lumMod val="95000"/>
            </a:schemeClr>
          </a:solidFill>
          <a:ln>
            <a:solidFill>
              <a:srgbClr val="505F7C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sp>
        <p:nvSpPr>
          <p:cNvPr id="13" name="Rectangle 12"/>
          <p:cNvSpPr/>
          <p:nvPr/>
        </p:nvSpPr>
        <p:spPr>
          <a:xfrm>
            <a:off x="4499992" y="332656"/>
            <a:ext cx="1512168" cy="5760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505F7C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 smtClean="0">
                <a:solidFill>
                  <a:srgbClr val="505F7C"/>
                </a:solidFill>
              </a:rPr>
              <a:t>isAnAvenger</a:t>
            </a:r>
            <a:r>
              <a:rPr lang="fr-FR" dirty="0" smtClean="0">
                <a:solidFill>
                  <a:srgbClr val="505F7C"/>
                </a:solidFill>
              </a:rPr>
              <a:t>()</a:t>
            </a:r>
          </a:p>
        </p:txBody>
      </p:sp>
      <p:cxnSp>
        <p:nvCxnSpPr>
          <p:cNvPr id="17" name="Connecteur droit avec flèche 16"/>
          <p:cNvCxnSpPr>
            <a:stCxn id="9" idx="3"/>
            <a:endCxn id="13" idx="1"/>
          </p:cNvCxnSpPr>
          <p:nvPr/>
        </p:nvCxnSpPr>
        <p:spPr>
          <a:xfrm>
            <a:off x="3995936" y="620688"/>
            <a:ext cx="504056" cy="0"/>
          </a:xfrm>
          <a:prstGeom prst="straightConnector1">
            <a:avLst/>
          </a:prstGeom>
          <a:solidFill>
            <a:schemeClr val="bg1">
              <a:lumMod val="95000"/>
            </a:schemeClr>
          </a:solidFill>
          <a:ln>
            <a:solidFill>
              <a:srgbClr val="505F7C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91880" y="1916832"/>
            <a:ext cx="2376264" cy="3960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186" name="Picture 2" descr="Buffer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16632"/>
            <a:ext cx="2736304" cy="1368152"/>
          </a:xfrm>
          <a:prstGeom prst="rect">
            <a:avLst/>
          </a:prstGeom>
          <a:noFill/>
        </p:spPr>
      </p:pic>
      <p:pic>
        <p:nvPicPr>
          <p:cNvPr id="93188" name="Picture 4" descr="takeUntil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71800" y="1124744"/>
            <a:ext cx="3275856" cy="1945040"/>
          </a:xfrm>
          <a:prstGeom prst="rect">
            <a:avLst/>
          </a:prstGeom>
          <a:noFill/>
        </p:spPr>
      </p:pic>
      <p:pic>
        <p:nvPicPr>
          <p:cNvPr id="93190" name="Picture 6" descr="debounce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1520" y="3429000"/>
            <a:ext cx="4032448" cy="1953217"/>
          </a:xfrm>
          <a:prstGeom prst="rect">
            <a:avLst/>
          </a:prstGeom>
          <a:noFill/>
        </p:spPr>
      </p:pic>
      <p:pic>
        <p:nvPicPr>
          <p:cNvPr id="93192" name="Picture 8" descr="skip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99592" y="5733256"/>
            <a:ext cx="1944216" cy="926541"/>
          </a:xfrm>
          <a:prstGeom prst="rect">
            <a:avLst/>
          </a:prstGeom>
          <a:noFill/>
        </p:spPr>
      </p:pic>
      <p:pic>
        <p:nvPicPr>
          <p:cNvPr id="93194" name="Picture 10" descr="timer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508104" y="188640"/>
            <a:ext cx="2744550" cy="857672"/>
          </a:xfrm>
          <a:prstGeom prst="rect">
            <a:avLst/>
          </a:prstGeom>
          <a:noFill/>
        </p:spPr>
      </p:pic>
      <p:pic>
        <p:nvPicPr>
          <p:cNvPr id="93196" name="Picture 12" descr="contains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313040" y="2564904"/>
            <a:ext cx="2830960" cy="1415480"/>
          </a:xfrm>
          <a:prstGeom prst="rect">
            <a:avLst/>
          </a:prstGeom>
          <a:noFill/>
        </p:spPr>
      </p:pic>
      <p:pic>
        <p:nvPicPr>
          <p:cNvPr id="93198" name="Picture 14" descr="reduce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716016" y="4581128"/>
            <a:ext cx="4032448" cy="201622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HOME\Desktop\Présentation RX\PPT\lego-622602_1280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540568" y="-1"/>
            <a:ext cx="10327343" cy="685800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HOME\Desktop\Présentation RX\PPT\11-Cambridge\Cambridge-07-flow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3999" cy="6862225"/>
          </a:xfrm>
          <a:prstGeom prst="rect">
            <a:avLst/>
          </a:prstGeom>
          <a:noFill/>
        </p:spPr>
      </p:pic>
      <p:sp>
        <p:nvSpPr>
          <p:cNvPr id="4" name="ZoneTexte 3"/>
          <p:cNvSpPr txBox="1"/>
          <p:nvPr/>
        </p:nvSpPr>
        <p:spPr>
          <a:xfrm>
            <a:off x="6450123" y="1700808"/>
            <a:ext cx="10021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smtClean="0">
                <a:solidFill>
                  <a:schemeClr val="bg1"/>
                </a:solidFill>
                <a:latin typeface="Fira Sans Medium" pitchFamily="34" charset="0"/>
                <a:ea typeface="Fira Sans Medium" pitchFamily="34" charset="0"/>
                <a:cs typeface="Lucida Sans Unicode" pitchFamily="34" charset="0"/>
              </a:rPr>
              <a:t>Client</a:t>
            </a:r>
            <a:endParaRPr lang="fr-FR" sz="2400" dirty="0">
              <a:solidFill>
                <a:schemeClr val="bg1"/>
              </a:solidFill>
              <a:latin typeface="Fira Sans Medium" pitchFamily="34" charset="0"/>
              <a:ea typeface="Fira Sans Medium" pitchFamily="34" charset="0"/>
              <a:cs typeface="Lucida Sans Unicode" pitchFamily="34" charset="0"/>
            </a:endParaRPr>
          </a:p>
        </p:txBody>
      </p:sp>
      <p:sp>
        <p:nvSpPr>
          <p:cNvPr id="7" name="Organigramme : Connecteur 6"/>
          <p:cNvSpPr/>
          <p:nvPr/>
        </p:nvSpPr>
        <p:spPr>
          <a:xfrm>
            <a:off x="2186110" y="2492896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ZoneTexte 12"/>
          <p:cNvSpPr txBox="1"/>
          <p:nvPr/>
        </p:nvSpPr>
        <p:spPr>
          <a:xfrm>
            <a:off x="3412454" y="548680"/>
            <a:ext cx="20385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 err="1" smtClean="0">
                <a:solidFill>
                  <a:schemeClr val="bg1"/>
                </a:solidFill>
                <a:latin typeface="Fira Sans Medium" pitchFamily="34" charset="0"/>
                <a:ea typeface="Fira Sans Medium" pitchFamily="34" charset="0"/>
              </a:rPr>
              <a:t>Itérateur</a:t>
            </a:r>
            <a:endParaRPr lang="fr-FR" sz="3600" dirty="0">
              <a:solidFill>
                <a:schemeClr val="bg1"/>
              </a:solidFill>
              <a:latin typeface="Fira Sans Medium" pitchFamily="34" charset="0"/>
              <a:ea typeface="Fira Sans Medium" pitchFamily="34" charset="0"/>
            </a:endParaRPr>
          </a:p>
        </p:txBody>
      </p:sp>
      <p:sp>
        <p:nvSpPr>
          <p:cNvPr id="19" name="Organigramme : Connecteur 18"/>
          <p:cNvSpPr/>
          <p:nvPr/>
        </p:nvSpPr>
        <p:spPr>
          <a:xfrm>
            <a:off x="1727184" y="2492896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Organigramme : Connecteur 20"/>
          <p:cNvSpPr/>
          <p:nvPr/>
        </p:nvSpPr>
        <p:spPr>
          <a:xfrm>
            <a:off x="1268258" y="2492896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Organigramme : Connecteur 27"/>
          <p:cNvSpPr/>
          <p:nvPr/>
        </p:nvSpPr>
        <p:spPr>
          <a:xfrm>
            <a:off x="7213731" y="2492896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Organigramme : Connecteur 28"/>
          <p:cNvSpPr/>
          <p:nvPr/>
        </p:nvSpPr>
        <p:spPr>
          <a:xfrm>
            <a:off x="6750242" y="2492896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Organigramme : Connecteur 29"/>
          <p:cNvSpPr/>
          <p:nvPr/>
        </p:nvSpPr>
        <p:spPr>
          <a:xfrm>
            <a:off x="6286753" y="2492896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7" name="ZoneTexte 56"/>
          <p:cNvSpPr txBox="1"/>
          <p:nvPr/>
        </p:nvSpPr>
        <p:spPr>
          <a:xfrm>
            <a:off x="1007793" y="1700808"/>
            <a:ext cx="18360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smtClean="0">
                <a:solidFill>
                  <a:schemeClr val="bg1"/>
                </a:solidFill>
                <a:latin typeface="Fira Sans Medium" pitchFamily="34" charset="0"/>
                <a:ea typeface="Fira Sans Medium" pitchFamily="34" charset="0"/>
                <a:cs typeface="Lucida Sans Unicode" pitchFamily="34" charset="0"/>
              </a:rPr>
              <a:t>Fournisseur</a:t>
            </a:r>
            <a:endParaRPr lang="fr-FR" sz="2400" dirty="0">
              <a:solidFill>
                <a:schemeClr val="bg1"/>
              </a:solidFill>
              <a:latin typeface="Fira Sans Medium" pitchFamily="34" charset="0"/>
              <a:ea typeface="Fira Sans Medium" pitchFamily="34" charset="0"/>
              <a:cs typeface="Lucida Sans Unicode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HOME\Desktop\Présentation RX\PPT\Arriere plans\Redbridge-04-ardois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62225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755576" y="2420888"/>
            <a:ext cx="936104" cy="720080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000" dirty="0" err="1" smtClean="0">
                <a:solidFill>
                  <a:schemeClr val="tx1"/>
                </a:solidFill>
              </a:rPr>
              <a:t>Sensor</a:t>
            </a:r>
            <a:endParaRPr lang="fr-FR" sz="2000" dirty="0">
              <a:solidFill>
                <a:schemeClr val="tx1"/>
              </a:solidFill>
            </a:endParaRPr>
          </a:p>
        </p:txBody>
      </p:sp>
      <p:cxnSp>
        <p:nvCxnSpPr>
          <p:cNvPr id="6" name="Connecteur droit avec flèche 5"/>
          <p:cNvCxnSpPr>
            <a:stCxn id="5" idx="3"/>
            <a:endCxn id="8" idx="1"/>
          </p:cNvCxnSpPr>
          <p:nvPr/>
        </p:nvCxnSpPr>
        <p:spPr>
          <a:xfrm>
            <a:off x="1691680" y="2780928"/>
            <a:ext cx="1008112" cy="0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2" descr="Heart Rate, Pulse, Live, Line, Wave, Frequency, Medical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5536" y="3212976"/>
            <a:ext cx="1656184" cy="1169680"/>
          </a:xfrm>
          <a:prstGeom prst="rect">
            <a:avLst/>
          </a:prstGeom>
          <a:noFill/>
        </p:spPr>
      </p:pic>
      <p:sp>
        <p:nvSpPr>
          <p:cNvPr id="8" name="Rectangle 7"/>
          <p:cNvSpPr/>
          <p:nvPr/>
        </p:nvSpPr>
        <p:spPr>
          <a:xfrm>
            <a:off x="2699792" y="2420888"/>
            <a:ext cx="1080120" cy="720080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000" dirty="0" smtClean="0">
                <a:solidFill>
                  <a:schemeClr val="tx1"/>
                </a:solidFill>
              </a:rPr>
              <a:t>Network </a:t>
            </a:r>
            <a:r>
              <a:rPr lang="fr-FR" sz="2000" dirty="0" err="1" smtClean="0">
                <a:solidFill>
                  <a:schemeClr val="tx1"/>
                </a:solidFill>
              </a:rPr>
              <a:t>Emitter</a:t>
            </a:r>
            <a:endParaRPr lang="fr-FR" sz="2000" dirty="0">
              <a:solidFill>
                <a:schemeClr val="tx1"/>
              </a:solidFill>
            </a:endParaRPr>
          </a:p>
        </p:txBody>
      </p:sp>
      <p:pic>
        <p:nvPicPr>
          <p:cNvPr id="9" name="Picture 2" descr="Satellite Dish, Parabolic Mirror, Sending, Sender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843808" y="3284984"/>
            <a:ext cx="668540" cy="847259"/>
          </a:xfrm>
          <a:prstGeom prst="rect">
            <a:avLst/>
          </a:prstGeom>
          <a:noFill/>
        </p:spPr>
      </p:pic>
      <p:cxnSp>
        <p:nvCxnSpPr>
          <p:cNvPr id="10" name="Connecteur droit avec flèche 9"/>
          <p:cNvCxnSpPr>
            <a:stCxn id="8" idx="3"/>
            <a:endCxn id="11" idx="1"/>
          </p:cNvCxnSpPr>
          <p:nvPr/>
        </p:nvCxnSpPr>
        <p:spPr>
          <a:xfrm>
            <a:off x="3779912" y="2780928"/>
            <a:ext cx="1152128" cy="0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4932040" y="2420888"/>
            <a:ext cx="1080120" cy="720080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000" dirty="0" smtClean="0">
                <a:solidFill>
                  <a:schemeClr val="tx1"/>
                </a:solidFill>
              </a:rPr>
              <a:t>Network </a:t>
            </a:r>
            <a:r>
              <a:rPr lang="fr-FR" sz="2000" dirty="0" err="1" smtClean="0">
                <a:solidFill>
                  <a:schemeClr val="tx1"/>
                </a:solidFill>
              </a:rPr>
              <a:t>Receiver</a:t>
            </a:r>
            <a:endParaRPr lang="fr-FR" sz="2000" dirty="0">
              <a:solidFill>
                <a:schemeClr val="tx1"/>
              </a:solidFill>
            </a:endParaRPr>
          </a:p>
        </p:txBody>
      </p:sp>
      <p:pic>
        <p:nvPicPr>
          <p:cNvPr id="12" name="Picture 3" descr="C:\Users\HOME\Desktop\receiver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076056" y="3212976"/>
            <a:ext cx="748879" cy="949321"/>
          </a:xfrm>
          <a:prstGeom prst="rect">
            <a:avLst/>
          </a:prstGeom>
          <a:noFill/>
        </p:spPr>
      </p:pic>
      <p:cxnSp>
        <p:nvCxnSpPr>
          <p:cNvPr id="13" name="Connecteur droit avec flèche 12"/>
          <p:cNvCxnSpPr>
            <a:stCxn id="11" idx="3"/>
            <a:endCxn id="14" idx="1"/>
          </p:cNvCxnSpPr>
          <p:nvPr/>
        </p:nvCxnSpPr>
        <p:spPr>
          <a:xfrm>
            <a:off x="6012160" y="2780928"/>
            <a:ext cx="1224136" cy="0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7236296" y="2420888"/>
            <a:ext cx="1080120" cy="720080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000" dirty="0" smtClean="0">
                <a:solidFill>
                  <a:schemeClr val="tx1"/>
                </a:solidFill>
              </a:rPr>
              <a:t>GUI</a:t>
            </a:r>
            <a:endParaRPr lang="fr-FR" sz="2000" dirty="0">
              <a:solidFill>
                <a:schemeClr val="tx1"/>
              </a:solidFill>
            </a:endParaRPr>
          </a:p>
        </p:txBody>
      </p:sp>
      <p:pic>
        <p:nvPicPr>
          <p:cNvPr id="15" name="Picture 2" descr="C:\Users\HOME\Desktop\gui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164288" y="3284984"/>
            <a:ext cx="1296144" cy="102534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:\Users\HOME\Desktop\Présentation RX\PPT\Arriere plans\Redbridge-04-ardois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62225"/>
          </a:xfrm>
          <a:prstGeom prst="rect">
            <a:avLst/>
          </a:prstGeom>
          <a:noFill/>
        </p:spPr>
      </p:pic>
      <p:pic>
        <p:nvPicPr>
          <p:cNvPr id="1028" name="Picture 4" descr="cliquez pour agrandir l´imag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540" y="653559"/>
            <a:ext cx="8464920" cy="5555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9547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:\Users\HOME\Desktop\Présentation RX\PPT\Arriere plans\Redbridge-04-ardoise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62225"/>
          </a:xfrm>
          <a:prstGeom prst="rect">
            <a:avLst/>
          </a:prstGeom>
          <a:noFill/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907" y="832390"/>
            <a:ext cx="8450186" cy="5197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1514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:\Users\HOME\Desktop\Présentation RX\PPT\Arriere plans\Redbridge-04-ardois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62225"/>
          </a:xfrm>
          <a:prstGeom prst="rect">
            <a:avLst/>
          </a:prstGeom>
          <a:noFill/>
        </p:spPr>
      </p:pic>
      <p:pic>
        <p:nvPicPr>
          <p:cNvPr id="4" name="Picture 2" descr="http://images.gizmag.com/inline/fitbit-force-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699" y="1334260"/>
            <a:ext cx="7458601" cy="419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637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:\Users\HOME\Desktop\Présentation RX\PPT\Arriere plans\Redbridge-04-ardois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62225"/>
          </a:xfrm>
          <a:prstGeom prst="rect">
            <a:avLst/>
          </a:prstGeom>
          <a:noFill/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85204" y="1263872"/>
            <a:ext cx="8173591" cy="433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61135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:\Users\HOME\Desktop\Présentation RX\PPT\Arriere plans\Redbridge-04-ardois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62225"/>
          </a:xfrm>
          <a:prstGeom prst="rect">
            <a:avLst/>
          </a:prstGeom>
          <a:noFill/>
        </p:spPr>
      </p:pic>
      <p:pic>
        <p:nvPicPr>
          <p:cNvPr id="4" name="Picture 4" descr="http://rue89.nouvelobs.com/sites/news/files/article/thumbnail_square/2013/11/compteur_linky_edf_120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3628" y="922077"/>
            <a:ext cx="6696744" cy="5018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4777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:\Users\HOME\Desktop\Présentation RX\PPT\Arriere plans\Redbridge-04-ardois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62225"/>
          </a:xfrm>
          <a:prstGeom prst="rect">
            <a:avLst/>
          </a:prstGeom>
          <a:noFill/>
        </p:spPr>
      </p:pic>
      <p:pic>
        <p:nvPicPr>
          <p:cNvPr id="4" name="Picture 4" descr="http://www.cartelectronic.fr/blog/wp-content/uploads/2014/10/log-graphiques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00"/>
          <a:stretch/>
        </p:blipFill>
        <p:spPr bwMode="auto">
          <a:xfrm>
            <a:off x="858195" y="1113932"/>
            <a:ext cx="7427609" cy="463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588743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HOME\Desktop\Présentation RX\PPT\Arriere plans\Redbridge-04-ardois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62225"/>
          </a:xfrm>
          <a:prstGeom prst="rect">
            <a:avLst/>
          </a:prstGeom>
          <a:noFill/>
        </p:spPr>
      </p:pic>
      <p:sp>
        <p:nvSpPr>
          <p:cNvPr id="4" name="ZoneTexte 3"/>
          <p:cNvSpPr txBox="1"/>
          <p:nvPr/>
        </p:nvSpPr>
        <p:spPr>
          <a:xfrm>
            <a:off x="3635896" y="2708920"/>
            <a:ext cx="173156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5400" dirty="0" smtClean="0">
                <a:solidFill>
                  <a:schemeClr val="bg2">
                    <a:lumMod val="75000"/>
                  </a:schemeClr>
                </a:solidFill>
                <a:latin typeface="Impact" pitchFamily="34" charset="0"/>
              </a:rPr>
              <a:t>DEMO</a:t>
            </a:r>
            <a:endParaRPr lang="fr-FR" sz="5400" dirty="0">
              <a:solidFill>
                <a:schemeClr val="bg2">
                  <a:lumMod val="75000"/>
                </a:schemeClr>
              </a:solidFill>
              <a:latin typeface="Impact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HOME\Desktop\Présentation RX\PPT\Arriere plans\Redbridge-04-ardois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"/>
            <a:ext cx="9144000" cy="6862225"/>
          </a:xfrm>
          <a:prstGeom prst="rect">
            <a:avLst/>
          </a:prstGeom>
          <a:noFill/>
        </p:spPr>
      </p:pic>
      <p:sp>
        <p:nvSpPr>
          <p:cNvPr id="3" name="Rectangle 2"/>
          <p:cNvSpPr/>
          <p:nvPr/>
        </p:nvSpPr>
        <p:spPr>
          <a:xfrm>
            <a:off x="3707904" y="2276872"/>
            <a:ext cx="1512168" cy="1440160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800" dirty="0" err="1" smtClean="0">
                <a:solidFill>
                  <a:schemeClr val="tx1"/>
                </a:solidFill>
              </a:rPr>
              <a:t>Sensor</a:t>
            </a:r>
            <a:endParaRPr lang="fr-FR" sz="2800" dirty="0">
              <a:solidFill>
                <a:schemeClr val="tx1"/>
              </a:solidFill>
            </a:endParaRPr>
          </a:p>
        </p:txBody>
      </p:sp>
      <p:pic>
        <p:nvPicPr>
          <p:cNvPr id="97282" name="Picture 2" descr="Heart Rate, Pulse, Live, Line, Wave, Frequency, Medical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19672" y="2996952"/>
            <a:ext cx="6096000" cy="4305301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HOME\Desktop\Présentation RX\PPT\Arriere plans\Redbridge-04-ardois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62225"/>
          </a:xfrm>
          <a:prstGeom prst="rect">
            <a:avLst/>
          </a:prstGeom>
          <a:noFill/>
        </p:spPr>
      </p:pic>
      <p:sp>
        <p:nvSpPr>
          <p:cNvPr id="30" name="ZoneTexte 29"/>
          <p:cNvSpPr txBox="1"/>
          <p:nvPr/>
        </p:nvSpPr>
        <p:spPr>
          <a:xfrm>
            <a:off x="683568" y="2276872"/>
            <a:ext cx="760977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Observable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sensor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= </a:t>
            </a:r>
          </a:p>
          <a:p>
            <a:endParaRPr lang="fr-FR" dirty="0" smtClean="0"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Observable.interval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(1,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TimeUnit.MILLISECONDS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.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map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	(time) -&gt; {return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device.getData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(time);}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);</a:t>
            </a:r>
            <a:endParaRPr lang="fr-FR" dirty="0"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HOME\Desktop\Présentation RX\PPT\11-Cambridge\Cambridge-07-flow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3999" cy="6862225"/>
          </a:xfrm>
          <a:prstGeom prst="rect">
            <a:avLst/>
          </a:prstGeom>
          <a:noFill/>
        </p:spPr>
      </p:pic>
      <p:sp>
        <p:nvSpPr>
          <p:cNvPr id="4" name="ZoneTexte 3"/>
          <p:cNvSpPr txBox="1"/>
          <p:nvPr/>
        </p:nvSpPr>
        <p:spPr>
          <a:xfrm>
            <a:off x="6450123" y="1700808"/>
            <a:ext cx="10021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smtClean="0">
                <a:solidFill>
                  <a:schemeClr val="bg1"/>
                </a:solidFill>
                <a:latin typeface="Fira Sans Medium" pitchFamily="34" charset="0"/>
                <a:ea typeface="Fira Sans Medium" pitchFamily="34" charset="0"/>
                <a:cs typeface="Lucida Sans Unicode" pitchFamily="34" charset="0"/>
              </a:rPr>
              <a:t>Client</a:t>
            </a:r>
            <a:endParaRPr lang="fr-FR" sz="2400" dirty="0">
              <a:solidFill>
                <a:schemeClr val="bg1"/>
              </a:solidFill>
              <a:latin typeface="Fira Sans Medium" pitchFamily="34" charset="0"/>
              <a:ea typeface="Fira Sans Medium" pitchFamily="34" charset="0"/>
              <a:cs typeface="Lucida Sans Unicode" pitchFamily="34" charset="0"/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4067944" y="2308810"/>
            <a:ext cx="11079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 smtClean="0">
                <a:solidFill>
                  <a:schemeClr val="bg1">
                    <a:lumMod val="8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next</a:t>
            </a:r>
            <a:r>
              <a:rPr lang="fr-FR" sz="2000" dirty="0" smtClean="0">
                <a:solidFill>
                  <a:schemeClr val="bg1">
                    <a:lumMod val="8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()</a:t>
            </a:r>
            <a:endParaRPr lang="fr-FR" sz="2000" dirty="0">
              <a:solidFill>
                <a:schemeClr val="bg1">
                  <a:lumMod val="85000"/>
                </a:schemeClr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  <p:sp>
        <p:nvSpPr>
          <p:cNvPr id="7" name="Organigramme : Connecteur 6"/>
          <p:cNvSpPr/>
          <p:nvPr/>
        </p:nvSpPr>
        <p:spPr>
          <a:xfrm>
            <a:off x="2186110" y="2492896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9" name="Connecteur droit avec flèche 8"/>
          <p:cNvCxnSpPr/>
          <p:nvPr/>
        </p:nvCxnSpPr>
        <p:spPr>
          <a:xfrm>
            <a:off x="3113588" y="2636912"/>
            <a:ext cx="2952328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3" name="ZoneTexte 12"/>
          <p:cNvSpPr txBox="1"/>
          <p:nvPr/>
        </p:nvSpPr>
        <p:spPr>
          <a:xfrm>
            <a:off x="3412454" y="548680"/>
            <a:ext cx="20385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 err="1" smtClean="0">
                <a:solidFill>
                  <a:schemeClr val="bg1"/>
                </a:solidFill>
                <a:latin typeface="Fira Sans Medium" pitchFamily="34" charset="0"/>
                <a:ea typeface="Fira Sans Medium" pitchFamily="34" charset="0"/>
              </a:rPr>
              <a:t>Itérateur</a:t>
            </a:r>
            <a:endParaRPr lang="fr-FR" sz="3600" dirty="0">
              <a:solidFill>
                <a:schemeClr val="bg1"/>
              </a:solidFill>
              <a:latin typeface="Fira Sans Medium" pitchFamily="34" charset="0"/>
              <a:ea typeface="Fira Sans Medium" pitchFamily="34" charset="0"/>
            </a:endParaRPr>
          </a:p>
        </p:txBody>
      </p:sp>
      <p:sp>
        <p:nvSpPr>
          <p:cNvPr id="19" name="Organigramme : Connecteur 18"/>
          <p:cNvSpPr/>
          <p:nvPr/>
        </p:nvSpPr>
        <p:spPr>
          <a:xfrm>
            <a:off x="1727184" y="2492896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Organigramme : Connecteur 20"/>
          <p:cNvSpPr/>
          <p:nvPr/>
        </p:nvSpPr>
        <p:spPr>
          <a:xfrm>
            <a:off x="1268258" y="2492896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Organigramme : Connecteur 27"/>
          <p:cNvSpPr/>
          <p:nvPr/>
        </p:nvSpPr>
        <p:spPr>
          <a:xfrm>
            <a:off x="7213731" y="2492896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Organigramme : Connecteur 28"/>
          <p:cNvSpPr/>
          <p:nvPr/>
        </p:nvSpPr>
        <p:spPr>
          <a:xfrm>
            <a:off x="6750242" y="2492896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Organigramme : Connecteur 29"/>
          <p:cNvSpPr/>
          <p:nvPr/>
        </p:nvSpPr>
        <p:spPr>
          <a:xfrm>
            <a:off x="6286753" y="2492896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7" name="ZoneTexte 56"/>
          <p:cNvSpPr txBox="1"/>
          <p:nvPr/>
        </p:nvSpPr>
        <p:spPr>
          <a:xfrm>
            <a:off x="1007793" y="1700808"/>
            <a:ext cx="18360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smtClean="0">
                <a:solidFill>
                  <a:schemeClr val="bg1"/>
                </a:solidFill>
                <a:latin typeface="Fira Sans Medium" pitchFamily="34" charset="0"/>
                <a:ea typeface="Fira Sans Medium" pitchFamily="34" charset="0"/>
                <a:cs typeface="Lucida Sans Unicode" pitchFamily="34" charset="0"/>
              </a:rPr>
              <a:t>Fournisseur</a:t>
            </a:r>
            <a:endParaRPr lang="fr-FR" sz="2400" dirty="0">
              <a:solidFill>
                <a:schemeClr val="bg1"/>
              </a:solidFill>
              <a:latin typeface="Fira Sans Medium" pitchFamily="34" charset="0"/>
              <a:ea typeface="Fira Sans Medium" pitchFamily="34" charset="0"/>
              <a:cs typeface="Lucida Sans Unicode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HOME\Desktop\Présentation RX\PPT\Arriere plans\Redbridge-04-ardois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62225"/>
          </a:xfrm>
          <a:prstGeom prst="rect">
            <a:avLst/>
          </a:prstGeom>
          <a:noFill/>
        </p:spPr>
      </p:pic>
      <p:sp>
        <p:nvSpPr>
          <p:cNvPr id="30" name="ZoneTexte 29"/>
          <p:cNvSpPr txBox="1"/>
          <p:nvPr/>
        </p:nvSpPr>
        <p:spPr>
          <a:xfrm>
            <a:off x="683568" y="2276872"/>
            <a:ext cx="760977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Observable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sensor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= </a:t>
            </a:r>
          </a:p>
          <a:p>
            <a:endParaRPr lang="fr-FR" dirty="0" smtClean="0"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</a:t>
            </a:r>
            <a:r>
              <a:rPr lang="fr-FR" b="1" dirty="0" err="1" smtClean="0">
                <a:solidFill>
                  <a:srgbClr val="FFC000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Observable.interval</a:t>
            </a:r>
            <a:r>
              <a:rPr lang="fr-FR" b="1" dirty="0" smtClean="0">
                <a:solidFill>
                  <a:srgbClr val="FFC000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(1, </a:t>
            </a:r>
            <a:r>
              <a:rPr lang="fr-FR" b="1" dirty="0" err="1" smtClean="0">
                <a:solidFill>
                  <a:srgbClr val="FFC000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TimeUnit.MILLISECONDS</a:t>
            </a:r>
            <a:r>
              <a:rPr lang="fr-FR" b="1" dirty="0" smtClean="0">
                <a:solidFill>
                  <a:srgbClr val="FFC000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.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map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	(time) -&gt; {return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device.getData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(time);}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);</a:t>
            </a:r>
            <a:endParaRPr lang="fr-FR" dirty="0"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HOME\Desktop\Présentation RX\PPT\Arriere plans\Redbridge-04-ardois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62225"/>
          </a:xfrm>
          <a:prstGeom prst="rect">
            <a:avLst/>
          </a:prstGeom>
          <a:noFill/>
        </p:spPr>
      </p:pic>
      <p:sp>
        <p:nvSpPr>
          <p:cNvPr id="30" name="ZoneTexte 29"/>
          <p:cNvSpPr txBox="1"/>
          <p:nvPr/>
        </p:nvSpPr>
        <p:spPr>
          <a:xfrm>
            <a:off x="683568" y="2276872"/>
            <a:ext cx="760977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Observable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sensor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= </a:t>
            </a:r>
          </a:p>
          <a:p>
            <a:endParaRPr lang="fr-FR" dirty="0" smtClean="0"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Observable.interval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(1,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TimeUnit.MILLISECONDS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.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map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	(time) -&gt; {</a:t>
            </a:r>
            <a:r>
              <a:rPr lang="fr-FR" b="1" dirty="0" smtClean="0">
                <a:solidFill>
                  <a:srgbClr val="FFC000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return </a:t>
            </a:r>
            <a:r>
              <a:rPr lang="fr-FR" b="1" dirty="0" err="1" smtClean="0">
                <a:solidFill>
                  <a:srgbClr val="FFC000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device.getData</a:t>
            </a:r>
            <a:r>
              <a:rPr lang="fr-FR" b="1" dirty="0" smtClean="0">
                <a:solidFill>
                  <a:srgbClr val="FFC000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(time);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}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);</a:t>
            </a:r>
            <a:endParaRPr lang="fr-FR" dirty="0"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HOME\Desktop\Présentation RX\PPT\Arriere plans\Redbridge-04-ardois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62225"/>
          </a:xfrm>
          <a:prstGeom prst="rect">
            <a:avLst/>
          </a:prstGeom>
          <a:noFill/>
        </p:spPr>
      </p:pic>
      <p:sp>
        <p:nvSpPr>
          <p:cNvPr id="30" name="ZoneTexte 29"/>
          <p:cNvSpPr txBox="1"/>
          <p:nvPr/>
        </p:nvSpPr>
        <p:spPr>
          <a:xfrm>
            <a:off x="683568" y="2276872"/>
            <a:ext cx="760977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solidFill>
                  <a:srgbClr val="FFC000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Observable </a:t>
            </a:r>
            <a:r>
              <a:rPr lang="fr-FR" b="1" dirty="0" err="1" smtClean="0">
                <a:solidFill>
                  <a:srgbClr val="FFC000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sensor</a:t>
            </a:r>
            <a:r>
              <a:rPr lang="fr-FR" b="1" dirty="0" smtClean="0">
                <a:solidFill>
                  <a:srgbClr val="FFC000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= </a:t>
            </a:r>
          </a:p>
          <a:p>
            <a:endParaRPr lang="fr-FR" dirty="0" smtClean="0"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Observable.interval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(1,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TimeUnit.MILLISECONDS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.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map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	(time) -&gt; {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return device.getData(time);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}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);</a:t>
            </a:r>
            <a:endParaRPr lang="fr-FR" dirty="0"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HOME\Desktop\Présentation RX\PPT\Arriere plans\Redbridge-04-ardois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"/>
            <a:ext cx="9144000" cy="6862225"/>
          </a:xfrm>
          <a:prstGeom prst="rect">
            <a:avLst/>
          </a:prstGeom>
          <a:noFill/>
        </p:spPr>
      </p:pic>
      <p:sp>
        <p:nvSpPr>
          <p:cNvPr id="3" name="Rectangle 2"/>
          <p:cNvSpPr/>
          <p:nvPr/>
        </p:nvSpPr>
        <p:spPr>
          <a:xfrm>
            <a:off x="3707904" y="2276872"/>
            <a:ext cx="1512168" cy="1440160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800" dirty="0" err="1" smtClean="0">
                <a:solidFill>
                  <a:schemeClr val="tx1"/>
                </a:solidFill>
              </a:rPr>
              <a:t>Sensor</a:t>
            </a:r>
            <a:endParaRPr lang="fr-FR" sz="2800" dirty="0">
              <a:solidFill>
                <a:schemeClr val="tx1"/>
              </a:solidFill>
            </a:endParaRPr>
          </a:p>
        </p:txBody>
      </p:sp>
      <p:pic>
        <p:nvPicPr>
          <p:cNvPr id="97282" name="Picture 2" descr="Heart Rate, Pulse, Live, Line, Wave, Frequency, Medical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19672" y="2996952"/>
            <a:ext cx="6096000" cy="4305301"/>
          </a:xfrm>
          <a:prstGeom prst="rect">
            <a:avLst/>
          </a:prstGeom>
          <a:noFill/>
        </p:spPr>
      </p:pic>
      <p:cxnSp>
        <p:nvCxnSpPr>
          <p:cNvPr id="7" name="Connecteur droit avec flèche 6"/>
          <p:cNvCxnSpPr>
            <a:stCxn id="3" idx="3"/>
          </p:cNvCxnSpPr>
          <p:nvPr/>
        </p:nvCxnSpPr>
        <p:spPr>
          <a:xfrm>
            <a:off x="5220072" y="2996952"/>
            <a:ext cx="4320480" cy="0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HOME\Desktop\Présentation RX\PPT\Arriere plans\Redbridge-04-ardois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"/>
            <a:ext cx="9144000" cy="6862225"/>
          </a:xfrm>
          <a:prstGeom prst="rect">
            <a:avLst/>
          </a:prstGeom>
          <a:noFill/>
        </p:spPr>
      </p:pic>
      <p:sp>
        <p:nvSpPr>
          <p:cNvPr id="3" name="Rectangle 2"/>
          <p:cNvSpPr/>
          <p:nvPr/>
        </p:nvSpPr>
        <p:spPr>
          <a:xfrm>
            <a:off x="3707904" y="2276872"/>
            <a:ext cx="1512168" cy="1440160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800" dirty="0" smtClean="0">
                <a:solidFill>
                  <a:schemeClr val="tx1"/>
                </a:solidFill>
              </a:rPr>
              <a:t>Network </a:t>
            </a:r>
            <a:r>
              <a:rPr lang="fr-FR" sz="2800" dirty="0" err="1" smtClean="0">
                <a:solidFill>
                  <a:schemeClr val="tx1"/>
                </a:solidFill>
              </a:rPr>
              <a:t>Emitter</a:t>
            </a:r>
            <a:endParaRPr lang="fr-FR" sz="2800" dirty="0">
              <a:solidFill>
                <a:schemeClr val="tx1"/>
              </a:solidFill>
            </a:endParaRPr>
          </a:p>
        </p:txBody>
      </p:sp>
      <p:pic>
        <p:nvPicPr>
          <p:cNvPr id="96258" name="Picture 2" descr="Satellite Dish, Parabolic Mirror, Sending, Sender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79912" y="4437112"/>
            <a:ext cx="1464003" cy="1855371"/>
          </a:xfrm>
          <a:prstGeom prst="rect">
            <a:avLst/>
          </a:prstGeom>
          <a:noFill/>
        </p:spPr>
      </p:pic>
      <p:cxnSp>
        <p:nvCxnSpPr>
          <p:cNvPr id="6" name="Connecteur droit avec flèche 5"/>
          <p:cNvCxnSpPr>
            <a:endCxn id="3" idx="1"/>
          </p:cNvCxnSpPr>
          <p:nvPr/>
        </p:nvCxnSpPr>
        <p:spPr>
          <a:xfrm>
            <a:off x="-612576" y="2996952"/>
            <a:ext cx="4320480" cy="0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push/>
  </p:transition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HOME\Desktop\Présentation RX\PPT\Arriere plans\Redbridge-04-ardois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62225"/>
          </a:xfrm>
          <a:prstGeom prst="rect">
            <a:avLst/>
          </a:prstGeom>
          <a:noFill/>
        </p:spPr>
      </p:pic>
      <p:sp>
        <p:nvSpPr>
          <p:cNvPr id="16" name="ZoneTexte 15"/>
          <p:cNvSpPr txBox="1"/>
          <p:nvPr/>
        </p:nvSpPr>
        <p:spPr>
          <a:xfrm>
            <a:off x="1187624" y="2420888"/>
            <a:ext cx="6739345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ZMQ.Socket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publisher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=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context.socket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(ZMQ.PUB);</a:t>
            </a:r>
          </a:p>
          <a:p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publisher.bind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("tcp://*:5556");</a:t>
            </a:r>
          </a:p>
          <a:p>
            <a:endParaRPr lang="fr-FR" dirty="0" smtClean="0"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  <a:p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sensor.forEach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(value) -&gt; {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publisher.send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(data, 0);}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.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subscribe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();</a:t>
            </a:r>
            <a:endParaRPr lang="fr-FR" dirty="0"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HOME\Desktop\Présentation RX\PPT\Arriere plans\Redbridge-04-ardois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62225"/>
          </a:xfrm>
          <a:prstGeom prst="rect">
            <a:avLst/>
          </a:prstGeom>
          <a:noFill/>
        </p:spPr>
      </p:pic>
      <p:sp>
        <p:nvSpPr>
          <p:cNvPr id="16" name="ZoneTexte 15"/>
          <p:cNvSpPr txBox="1"/>
          <p:nvPr/>
        </p:nvSpPr>
        <p:spPr>
          <a:xfrm>
            <a:off x="1187624" y="2420888"/>
            <a:ext cx="6739345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>
                <a:solidFill>
                  <a:srgbClr val="FFC000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ZMQ.Socket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publisher = context.socket(</a:t>
            </a:r>
            <a:r>
              <a:rPr lang="fr-FR" b="1" dirty="0" err="1" smtClean="0">
                <a:solidFill>
                  <a:srgbClr val="FFC000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ZMQ.PUB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);</a:t>
            </a:r>
          </a:p>
          <a:p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publisher.bind("</a:t>
            </a:r>
            <a:r>
              <a:rPr lang="fr-FR" b="1" dirty="0" err="1" smtClean="0">
                <a:solidFill>
                  <a:srgbClr val="FFC000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tcp://*:5556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");</a:t>
            </a:r>
          </a:p>
          <a:p>
            <a:endParaRPr lang="fr-FR" dirty="0" smtClean="0"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  <a:p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sensor.forEach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(value) -&gt; {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publisher.send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(data, 0);}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.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subscribe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();</a:t>
            </a:r>
            <a:endParaRPr lang="fr-FR" dirty="0"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  <p:pic>
        <p:nvPicPr>
          <p:cNvPr id="101379" name="Picture 3" descr="C:\Users\HOME\Desktop\zeromq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5536" y="1628800"/>
            <a:ext cx="1656184" cy="51728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HOME\Desktop\Présentation RX\PPT\Arriere plans\Redbridge-04-ardois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62225"/>
          </a:xfrm>
          <a:prstGeom prst="rect">
            <a:avLst/>
          </a:prstGeom>
          <a:noFill/>
        </p:spPr>
      </p:pic>
      <p:sp>
        <p:nvSpPr>
          <p:cNvPr id="16" name="ZoneTexte 15"/>
          <p:cNvSpPr txBox="1"/>
          <p:nvPr/>
        </p:nvSpPr>
        <p:spPr>
          <a:xfrm>
            <a:off x="1187624" y="2420888"/>
            <a:ext cx="6739345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ZMQ.Socket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publisher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=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context.socket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(ZMQ.PUB);</a:t>
            </a:r>
          </a:p>
          <a:p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publisher.bind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("tcp://*:5556");</a:t>
            </a:r>
          </a:p>
          <a:p>
            <a:endParaRPr lang="fr-FR" dirty="0" smtClean="0"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  <a:p>
            <a:r>
              <a:rPr lang="fr-FR" dirty="0" err="1" smtClean="0">
                <a:solidFill>
                  <a:srgbClr val="FFC000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sensor.forEach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(value) -&gt; {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publisher.send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(data, 0);}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.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subscribe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();</a:t>
            </a:r>
            <a:endParaRPr lang="fr-FR" dirty="0"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HOME\Desktop\Présentation RX\PPT\Arriere plans\Redbridge-04-ardois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62225"/>
          </a:xfrm>
          <a:prstGeom prst="rect">
            <a:avLst/>
          </a:prstGeom>
          <a:noFill/>
        </p:spPr>
      </p:pic>
      <p:sp>
        <p:nvSpPr>
          <p:cNvPr id="16" name="ZoneTexte 15"/>
          <p:cNvSpPr txBox="1"/>
          <p:nvPr/>
        </p:nvSpPr>
        <p:spPr>
          <a:xfrm>
            <a:off x="1187624" y="2420888"/>
            <a:ext cx="6739345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ZMQ.Socket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publisher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=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context.socket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(ZMQ.PUB);</a:t>
            </a:r>
          </a:p>
          <a:p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publisher.bind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("tcp://*:5556");</a:t>
            </a:r>
          </a:p>
          <a:p>
            <a:endParaRPr lang="fr-FR" dirty="0" smtClean="0"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  <a:p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sensor.forEach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(value) -&gt; {</a:t>
            </a:r>
            <a:r>
              <a:rPr lang="fr-FR" dirty="0" err="1" smtClean="0">
                <a:solidFill>
                  <a:srgbClr val="FFC000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publisher.send</a:t>
            </a:r>
            <a:r>
              <a:rPr lang="fr-FR" dirty="0" smtClean="0">
                <a:solidFill>
                  <a:srgbClr val="FFC000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(data, 0);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}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.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subscribe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();</a:t>
            </a:r>
            <a:endParaRPr lang="fr-FR" dirty="0"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HOME\Desktop\Présentation RX\PPT\Arriere plans\Redbridge-04-ardois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62225"/>
          </a:xfrm>
          <a:prstGeom prst="rect">
            <a:avLst/>
          </a:prstGeom>
          <a:noFill/>
        </p:spPr>
      </p:pic>
      <p:sp>
        <p:nvSpPr>
          <p:cNvPr id="16" name="ZoneTexte 15"/>
          <p:cNvSpPr txBox="1"/>
          <p:nvPr/>
        </p:nvSpPr>
        <p:spPr>
          <a:xfrm>
            <a:off x="1187624" y="2420888"/>
            <a:ext cx="6739345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ZMQ.Socket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publisher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=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context.socket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(ZMQ.PUB);</a:t>
            </a:r>
          </a:p>
          <a:p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publisher.bind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("tcp://*:5556");</a:t>
            </a:r>
          </a:p>
          <a:p>
            <a:endParaRPr lang="fr-FR" dirty="0" smtClean="0"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  <a:p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sensor.forEach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(value) -&gt; {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publisher.send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(data, 0);}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.</a:t>
            </a:r>
            <a:r>
              <a:rPr lang="fr-FR" dirty="0" err="1" smtClean="0">
                <a:solidFill>
                  <a:srgbClr val="FFC000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subscribe</a:t>
            </a:r>
            <a:r>
              <a:rPr lang="fr-FR" dirty="0" smtClean="0">
                <a:solidFill>
                  <a:srgbClr val="FFC000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()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;</a:t>
            </a:r>
            <a:endParaRPr lang="fr-FR" dirty="0"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HOME\Desktop\Présentation RX\PPT\11-Cambridge\Cambridge-07-flow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3999" cy="6862225"/>
          </a:xfrm>
          <a:prstGeom prst="rect">
            <a:avLst/>
          </a:prstGeom>
          <a:noFill/>
        </p:spPr>
      </p:pic>
      <p:sp>
        <p:nvSpPr>
          <p:cNvPr id="6" name="ZoneTexte 5"/>
          <p:cNvSpPr txBox="1"/>
          <p:nvPr/>
        </p:nvSpPr>
        <p:spPr>
          <a:xfrm>
            <a:off x="4067944" y="2308810"/>
            <a:ext cx="11079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 smtClean="0">
                <a:solidFill>
                  <a:schemeClr val="bg1">
                    <a:lumMod val="8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next</a:t>
            </a:r>
            <a:r>
              <a:rPr lang="fr-FR" sz="2000" dirty="0" smtClean="0">
                <a:solidFill>
                  <a:schemeClr val="bg1">
                    <a:lumMod val="8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()</a:t>
            </a:r>
            <a:endParaRPr lang="fr-FR" sz="2000" dirty="0">
              <a:solidFill>
                <a:schemeClr val="bg1">
                  <a:lumMod val="85000"/>
                </a:schemeClr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  <p:sp>
        <p:nvSpPr>
          <p:cNvPr id="7" name="Organigramme : Connecteur 6"/>
          <p:cNvSpPr/>
          <p:nvPr/>
        </p:nvSpPr>
        <p:spPr>
          <a:xfrm>
            <a:off x="2186110" y="2492896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9" name="Connecteur droit avec flèche 8"/>
          <p:cNvCxnSpPr/>
          <p:nvPr/>
        </p:nvCxnSpPr>
        <p:spPr>
          <a:xfrm>
            <a:off x="3113588" y="2636912"/>
            <a:ext cx="2952328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3" name="ZoneTexte 12"/>
          <p:cNvSpPr txBox="1"/>
          <p:nvPr/>
        </p:nvSpPr>
        <p:spPr>
          <a:xfrm>
            <a:off x="3412454" y="548680"/>
            <a:ext cx="20385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 err="1" smtClean="0">
                <a:solidFill>
                  <a:schemeClr val="bg1"/>
                </a:solidFill>
                <a:latin typeface="Fira Sans Medium" pitchFamily="34" charset="0"/>
                <a:ea typeface="Fira Sans Medium" pitchFamily="34" charset="0"/>
              </a:rPr>
              <a:t>Itérateur</a:t>
            </a:r>
            <a:endParaRPr lang="fr-FR" sz="3600" dirty="0">
              <a:solidFill>
                <a:schemeClr val="bg1"/>
              </a:solidFill>
              <a:latin typeface="Fira Sans Medium" pitchFamily="34" charset="0"/>
              <a:ea typeface="Fira Sans Medium" pitchFamily="34" charset="0"/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4021816" y="2956882"/>
            <a:ext cx="11079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smtClean="0">
                <a:solidFill>
                  <a:schemeClr val="bg1">
                    <a:lumMod val="8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return</a:t>
            </a:r>
            <a:endParaRPr lang="fr-FR" sz="2000" dirty="0">
              <a:solidFill>
                <a:schemeClr val="bg1">
                  <a:lumMod val="85000"/>
                </a:schemeClr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  <p:cxnSp>
        <p:nvCxnSpPr>
          <p:cNvPr id="18" name="Connecteur droit avec flèche 17"/>
          <p:cNvCxnSpPr/>
          <p:nvPr/>
        </p:nvCxnSpPr>
        <p:spPr>
          <a:xfrm>
            <a:off x="3131840" y="3284984"/>
            <a:ext cx="2952328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9" name="Organigramme : Connecteur 18"/>
          <p:cNvSpPr/>
          <p:nvPr/>
        </p:nvSpPr>
        <p:spPr>
          <a:xfrm>
            <a:off x="1727184" y="2492896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Organigramme : Connecteur 20"/>
          <p:cNvSpPr/>
          <p:nvPr/>
        </p:nvSpPr>
        <p:spPr>
          <a:xfrm>
            <a:off x="1268258" y="2492896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Organigramme : Connecteur 27"/>
          <p:cNvSpPr/>
          <p:nvPr/>
        </p:nvSpPr>
        <p:spPr>
          <a:xfrm>
            <a:off x="7213731" y="2492896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Organigramme : Connecteur 28"/>
          <p:cNvSpPr/>
          <p:nvPr/>
        </p:nvSpPr>
        <p:spPr>
          <a:xfrm>
            <a:off x="6750242" y="2492896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Organigramme : Connecteur 29"/>
          <p:cNvSpPr/>
          <p:nvPr/>
        </p:nvSpPr>
        <p:spPr>
          <a:xfrm>
            <a:off x="6286753" y="2492896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Organigramme : Connecteur 30"/>
          <p:cNvSpPr/>
          <p:nvPr/>
        </p:nvSpPr>
        <p:spPr>
          <a:xfrm>
            <a:off x="2177484" y="3140968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Organigramme : Connecteur 31"/>
          <p:cNvSpPr/>
          <p:nvPr/>
        </p:nvSpPr>
        <p:spPr>
          <a:xfrm>
            <a:off x="1718558" y="3140968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Organigramme : Connecteur 32"/>
          <p:cNvSpPr/>
          <p:nvPr/>
        </p:nvSpPr>
        <p:spPr>
          <a:xfrm>
            <a:off x="1259632" y="3140968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9" name="Organigramme : Connecteur 88"/>
          <p:cNvSpPr/>
          <p:nvPr/>
        </p:nvSpPr>
        <p:spPr>
          <a:xfrm>
            <a:off x="7227170" y="3140968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0" name="Organigramme : Connecteur 89"/>
          <p:cNvSpPr/>
          <p:nvPr/>
        </p:nvSpPr>
        <p:spPr>
          <a:xfrm>
            <a:off x="6763681" y="3140968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1" name="Organigramme : Connecteur 90"/>
          <p:cNvSpPr/>
          <p:nvPr/>
        </p:nvSpPr>
        <p:spPr>
          <a:xfrm>
            <a:off x="6300192" y="3140968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ZoneTexte 21"/>
          <p:cNvSpPr txBox="1"/>
          <p:nvPr/>
        </p:nvSpPr>
        <p:spPr>
          <a:xfrm>
            <a:off x="6450123" y="1700808"/>
            <a:ext cx="10021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smtClean="0">
                <a:solidFill>
                  <a:schemeClr val="bg1"/>
                </a:solidFill>
                <a:latin typeface="Fira Sans Medium" pitchFamily="34" charset="0"/>
                <a:ea typeface="Fira Sans Medium" pitchFamily="34" charset="0"/>
                <a:cs typeface="Lucida Sans Unicode" pitchFamily="34" charset="0"/>
              </a:rPr>
              <a:t>Client</a:t>
            </a:r>
            <a:endParaRPr lang="fr-FR" sz="2400" dirty="0">
              <a:solidFill>
                <a:schemeClr val="bg1"/>
              </a:solidFill>
              <a:latin typeface="Fira Sans Medium" pitchFamily="34" charset="0"/>
              <a:ea typeface="Fira Sans Medium" pitchFamily="34" charset="0"/>
              <a:cs typeface="Lucida Sans Unicode" pitchFamily="34" charset="0"/>
            </a:endParaRPr>
          </a:p>
        </p:txBody>
      </p:sp>
      <p:sp>
        <p:nvSpPr>
          <p:cNvPr id="23" name="ZoneTexte 22"/>
          <p:cNvSpPr txBox="1"/>
          <p:nvPr/>
        </p:nvSpPr>
        <p:spPr>
          <a:xfrm>
            <a:off x="1007793" y="1700808"/>
            <a:ext cx="18360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smtClean="0">
                <a:solidFill>
                  <a:schemeClr val="bg1"/>
                </a:solidFill>
                <a:latin typeface="Fira Sans Medium" pitchFamily="34" charset="0"/>
                <a:ea typeface="Fira Sans Medium" pitchFamily="34" charset="0"/>
                <a:cs typeface="Lucida Sans Unicode" pitchFamily="34" charset="0"/>
              </a:rPr>
              <a:t>Fournisseur</a:t>
            </a:r>
            <a:endParaRPr lang="fr-FR" sz="2400" dirty="0">
              <a:solidFill>
                <a:schemeClr val="bg1"/>
              </a:solidFill>
              <a:latin typeface="Fira Sans Medium" pitchFamily="34" charset="0"/>
              <a:ea typeface="Fira Sans Medium" pitchFamily="34" charset="0"/>
              <a:cs typeface="Lucida Sans Unicode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HOME\Desktop\Présentation RX\PPT\Arriere plans\Redbridge-04-ardois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"/>
            <a:ext cx="9144000" cy="6862225"/>
          </a:xfrm>
          <a:prstGeom prst="rect">
            <a:avLst/>
          </a:prstGeom>
          <a:noFill/>
        </p:spPr>
      </p:pic>
      <p:sp>
        <p:nvSpPr>
          <p:cNvPr id="3" name="Rectangle 2"/>
          <p:cNvSpPr/>
          <p:nvPr/>
        </p:nvSpPr>
        <p:spPr>
          <a:xfrm>
            <a:off x="3707904" y="2276872"/>
            <a:ext cx="1512168" cy="1440160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800" dirty="0" smtClean="0">
                <a:solidFill>
                  <a:schemeClr val="tx1"/>
                </a:solidFill>
              </a:rPr>
              <a:t>Network </a:t>
            </a:r>
            <a:r>
              <a:rPr lang="fr-FR" sz="2800" dirty="0" err="1" smtClean="0">
                <a:solidFill>
                  <a:schemeClr val="tx1"/>
                </a:solidFill>
              </a:rPr>
              <a:t>Emitter</a:t>
            </a:r>
            <a:endParaRPr lang="fr-FR" sz="2800" dirty="0">
              <a:solidFill>
                <a:schemeClr val="tx1"/>
              </a:solidFill>
            </a:endParaRPr>
          </a:p>
        </p:txBody>
      </p:sp>
      <p:pic>
        <p:nvPicPr>
          <p:cNvPr id="96258" name="Picture 2" descr="Satellite Dish, Parabolic Mirror, Sending, Sender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79912" y="4437112"/>
            <a:ext cx="1464003" cy="1855371"/>
          </a:xfrm>
          <a:prstGeom prst="rect">
            <a:avLst/>
          </a:prstGeom>
          <a:noFill/>
        </p:spPr>
      </p:pic>
      <p:cxnSp>
        <p:nvCxnSpPr>
          <p:cNvPr id="5" name="Connecteur droit avec flèche 4"/>
          <p:cNvCxnSpPr/>
          <p:nvPr/>
        </p:nvCxnSpPr>
        <p:spPr>
          <a:xfrm>
            <a:off x="5220072" y="2996952"/>
            <a:ext cx="4320480" cy="0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necteur droit avec flèche 5"/>
          <p:cNvCxnSpPr>
            <a:endCxn id="3" idx="1"/>
          </p:cNvCxnSpPr>
          <p:nvPr/>
        </p:nvCxnSpPr>
        <p:spPr>
          <a:xfrm>
            <a:off x="-612576" y="2996952"/>
            <a:ext cx="4320480" cy="0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HOME\Desktop\Présentation RX\PPT\Arriere plans\Redbridge-04-ardois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"/>
            <a:ext cx="9144000" cy="6862225"/>
          </a:xfrm>
          <a:prstGeom prst="rect">
            <a:avLst/>
          </a:prstGeom>
          <a:noFill/>
        </p:spPr>
      </p:pic>
      <p:sp>
        <p:nvSpPr>
          <p:cNvPr id="3" name="Rectangle 2"/>
          <p:cNvSpPr/>
          <p:nvPr/>
        </p:nvSpPr>
        <p:spPr>
          <a:xfrm>
            <a:off x="3707904" y="2276872"/>
            <a:ext cx="1512168" cy="1440160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800" dirty="0" smtClean="0">
                <a:solidFill>
                  <a:schemeClr val="tx1"/>
                </a:solidFill>
              </a:rPr>
              <a:t>Network </a:t>
            </a:r>
            <a:r>
              <a:rPr lang="fr-FR" sz="2800" dirty="0" err="1" smtClean="0">
                <a:solidFill>
                  <a:schemeClr val="tx1"/>
                </a:solidFill>
              </a:rPr>
              <a:t>Receiver</a:t>
            </a:r>
            <a:endParaRPr lang="fr-FR" sz="2800" dirty="0">
              <a:solidFill>
                <a:schemeClr val="tx1"/>
              </a:solidFill>
            </a:endParaRPr>
          </a:p>
        </p:txBody>
      </p:sp>
      <p:pic>
        <p:nvPicPr>
          <p:cNvPr id="99331" name="Picture 3" descr="C:\Users\HOME\Desktop\receive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35896" y="4365104"/>
            <a:ext cx="1540967" cy="1953417"/>
          </a:xfrm>
          <a:prstGeom prst="rect">
            <a:avLst/>
          </a:prstGeom>
          <a:noFill/>
        </p:spPr>
      </p:pic>
      <p:cxnSp>
        <p:nvCxnSpPr>
          <p:cNvPr id="8" name="Connecteur droit avec flèche 7"/>
          <p:cNvCxnSpPr/>
          <p:nvPr/>
        </p:nvCxnSpPr>
        <p:spPr>
          <a:xfrm>
            <a:off x="-612576" y="2996952"/>
            <a:ext cx="4320480" cy="0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push/>
  </p:transition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HOME\Desktop\Présentation RX\PPT\Arriere plans\Redbridge-04-ardois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62225"/>
          </a:xfrm>
          <a:prstGeom prst="rect">
            <a:avLst/>
          </a:prstGeom>
          <a:noFill/>
        </p:spPr>
      </p:pic>
      <p:sp>
        <p:nvSpPr>
          <p:cNvPr id="16" name="ZoneTexte 15"/>
          <p:cNvSpPr txBox="1"/>
          <p:nvPr/>
        </p:nvSpPr>
        <p:spPr>
          <a:xfrm>
            <a:off x="1187624" y="2564904"/>
            <a:ext cx="743665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ZMQ.Socket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socket =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context.socket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(ZMQ.SUB);</a:t>
            </a:r>
          </a:p>
          <a:p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socket.subscribe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(new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byte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[0]);</a:t>
            </a:r>
          </a:p>
          <a:p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socket.connect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("tcp://localhost:5556");</a:t>
            </a:r>
          </a:p>
          <a:p>
            <a:endParaRPr lang="fr-FR" dirty="0" smtClean="0"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Observable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receiver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=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ZeroMQObservables.from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(socket)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HOME\Desktop\Présentation RX\PPT\Arriere plans\Redbridge-04-ardois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62225"/>
          </a:xfrm>
          <a:prstGeom prst="rect">
            <a:avLst/>
          </a:prstGeom>
          <a:noFill/>
        </p:spPr>
      </p:pic>
      <p:sp>
        <p:nvSpPr>
          <p:cNvPr id="16" name="ZoneTexte 15"/>
          <p:cNvSpPr txBox="1"/>
          <p:nvPr/>
        </p:nvSpPr>
        <p:spPr>
          <a:xfrm>
            <a:off x="1187624" y="2564904"/>
            <a:ext cx="743665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solidFill>
                  <a:srgbClr val="FFC000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ZMQ.Socket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socket =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context.socket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  <a:r>
              <a:rPr lang="fr-FR" dirty="0" err="1" smtClean="0">
                <a:solidFill>
                  <a:srgbClr val="FFC000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ZMQ.SUB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);</a:t>
            </a:r>
          </a:p>
          <a:p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socket.subscribe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(new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byte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[0]);</a:t>
            </a:r>
          </a:p>
          <a:p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socket.connect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("</a:t>
            </a:r>
            <a:r>
              <a:rPr lang="fr-FR" dirty="0" err="1" smtClean="0">
                <a:solidFill>
                  <a:srgbClr val="FFC000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tcp</a:t>
            </a:r>
            <a:r>
              <a:rPr lang="fr-FR" dirty="0" smtClean="0">
                <a:solidFill>
                  <a:srgbClr val="FFC000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://brehat:5556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");</a:t>
            </a:r>
          </a:p>
          <a:p>
            <a:endParaRPr lang="fr-FR" dirty="0" smtClean="0"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Observable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receiver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=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ZeroMQObservables.from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(socket)</a:t>
            </a:r>
          </a:p>
        </p:txBody>
      </p:sp>
      <p:pic>
        <p:nvPicPr>
          <p:cNvPr id="5" name="Picture 3" descr="C:\Users\HOME\Desktop\zeromq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20" y="1844824"/>
            <a:ext cx="1656184" cy="51728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HOME\Desktop\Présentation RX\PPT\Arriere plans\Redbridge-04-ardois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62225"/>
          </a:xfrm>
          <a:prstGeom prst="rect">
            <a:avLst/>
          </a:prstGeom>
          <a:noFill/>
        </p:spPr>
      </p:pic>
      <p:sp>
        <p:nvSpPr>
          <p:cNvPr id="16" name="ZoneTexte 15"/>
          <p:cNvSpPr txBox="1"/>
          <p:nvPr/>
        </p:nvSpPr>
        <p:spPr>
          <a:xfrm>
            <a:off x="1187624" y="2564904"/>
            <a:ext cx="743665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ZMQ.Socket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socket =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context.socket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(ZMQ.SUB);</a:t>
            </a:r>
          </a:p>
          <a:p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socket.subscribe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(new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byte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[0]);</a:t>
            </a:r>
          </a:p>
          <a:p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socket.connect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("tcp://localhost:5556");</a:t>
            </a:r>
          </a:p>
          <a:p>
            <a:endParaRPr lang="fr-FR" dirty="0" smtClean="0"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Observable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receiver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= </a:t>
            </a:r>
            <a:r>
              <a:rPr lang="fr-FR" dirty="0" err="1" smtClean="0">
                <a:solidFill>
                  <a:srgbClr val="FFC000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ZeroMQObservables.from</a:t>
            </a:r>
            <a:r>
              <a:rPr lang="fr-FR" dirty="0" smtClean="0">
                <a:solidFill>
                  <a:srgbClr val="FFC000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(socket)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HOME\Desktop\Présentation RX\PPT\Arriere plans\Redbridge-04-ardois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62225"/>
          </a:xfrm>
          <a:prstGeom prst="rect">
            <a:avLst/>
          </a:prstGeom>
          <a:noFill/>
        </p:spPr>
      </p:pic>
      <p:sp>
        <p:nvSpPr>
          <p:cNvPr id="16" name="ZoneTexte 15"/>
          <p:cNvSpPr txBox="1"/>
          <p:nvPr/>
        </p:nvSpPr>
        <p:spPr>
          <a:xfrm>
            <a:off x="1187624" y="2564904"/>
            <a:ext cx="743665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ZMQ.Socket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socket =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context.socket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(ZMQ.SUB);</a:t>
            </a:r>
          </a:p>
          <a:p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socket.subscribe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(new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byte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[0]);</a:t>
            </a:r>
          </a:p>
          <a:p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socket.connect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("tcp://localhost:5556");</a:t>
            </a:r>
          </a:p>
          <a:p>
            <a:endParaRPr lang="fr-FR" dirty="0" smtClean="0"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Observable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receiver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= </a:t>
            </a:r>
            <a:r>
              <a:rPr lang="fr-FR" dirty="0" err="1" smtClean="0">
                <a:solidFill>
                  <a:srgbClr val="FFC000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ZeroMQObservables.from</a:t>
            </a:r>
            <a:r>
              <a:rPr lang="fr-FR" dirty="0" smtClean="0">
                <a:solidFill>
                  <a:srgbClr val="FFC000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(socket)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5940153" y="4469050"/>
            <a:ext cx="2727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smtClean="0">
                <a:solidFill>
                  <a:schemeClr val="accent6"/>
                </a:solidFill>
                <a:latin typeface="Aint Nothing Fancy" pitchFamily="2" charset="0"/>
              </a:rPr>
              <a:t>Fonction perso (12 </a:t>
            </a:r>
            <a:r>
              <a:rPr lang="fr-FR" sz="2000" dirty="0" err="1" smtClean="0">
                <a:solidFill>
                  <a:schemeClr val="accent6"/>
                </a:solidFill>
                <a:latin typeface="Aint Nothing Fancy" pitchFamily="2" charset="0"/>
              </a:rPr>
              <a:t>loc</a:t>
            </a:r>
            <a:r>
              <a:rPr lang="fr-FR" sz="2000" dirty="0" smtClean="0">
                <a:solidFill>
                  <a:schemeClr val="accent6"/>
                </a:solidFill>
                <a:latin typeface="Aint Nothing Fancy" pitchFamily="2" charset="0"/>
              </a:rPr>
              <a:t>)</a:t>
            </a:r>
            <a:endParaRPr lang="fr-FR" sz="2000" dirty="0">
              <a:solidFill>
                <a:schemeClr val="accent6"/>
              </a:solidFill>
              <a:latin typeface="Aint Nothing Fancy" pitchFamily="2" charset="0"/>
            </a:endParaRPr>
          </a:p>
        </p:txBody>
      </p:sp>
      <p:cxnSp>
        <p:nvCxnSpPr>
          <p:cNvPr id="5" name="Connecteur en arc 8"/>
          <p:cNvCxnSpPr/>
          <p:nvPr/>
        </p:nvCxnSpPr>
        <p:spPr>
          <a:xfrm rot="10800000">
            <a:off x="5220073" y="4037002"/>
            <a:ext cx="504056" cy="560095"/>
          </a:xfrm>
          <a:prstGeom prst="curvedConnector2">
            <a:avLst/>
          </a:prstGeom>
          <a:ln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HOME\Desktop\Présentation RX\PPT\Arriere plans\Redbridge-04-ardois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"/>
            <a:ext cx="9144000" cy="6862225"/>
          </a:xfrm>
          <a:prstGeom prst="rect">
            <a:avLst/>
          </a:prstGeom>
          <a:noFill/>
        </p:spPr>
      </p:pic>
      <p:sp>
        <p:nvSpPr>
          <p:cNvPr id="3" name="Rectangle 2"/>
          <p:cNvSpPr/>
          <p:nvPr/>
        </p:nvSpPr>
        <p:spPr>
          <a:xfrm>
            <a:off x="3707904" y="2276872"/>
            <a:ext cx="1512168" cy="1440160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800" dirty="0" smtClean="0">
                <a:solidFill>
                  <a:schemeClr val="tx1"/>
                </a:solidFill>
              </a:rPr>
              <a:t>Network </a:t>
            </a:r>
            <a:r>
              <a:rPr lang="fr-FR" sz="2800" dirty="0" err="1" smtClean="0">
                <a:solidFill>
                  <a:schemeClr val="tx1"/>
                </a:solidFill>
              </a:rPr>
              <a:t>Receiver</a:t>
            </a:r>
            <a:endParaRPr lang="fr-FR" sz="2800" dirty="0">
              <a:solidFill>
                <a:schemeClr val="tx1"/>
              </a:solidFill>
            </a:endParaRPr>
          </a:p>
        </p:txBody>
      </p:sp>
      <p:pic>
        <p:nvPicPr>
          <p:cNvPr id="99331" name="Picture 3" descr="C:\Users\HOME\Desktop\receive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35896" y="4365104"/>
            <a:ext cx="1540967" cy="1953417"/>
          </a:xfrm>
          <a:prstGeom prst="rect">
            <a:avLst/>
          </a:prstGeom>
          <a:noFill/>
        </p:spPr>
      </p:pic>
      <p:cxnSp>
        <p:nvCxnSpPr>
          <p:cNvPr id="7" name="Connecteur droit avec flèche 6"/>
          <p:cNvCxnSpPr/>
          <p:nvPr/>
        </p:nvCxnSpPr>
        <p:spPr>
          <a:xfrm>
            <a:off x="5220072" y="2996952"/>
            <a:ext cx="4320480" cy="0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eur droit avec flèche 7"/>
          <p:cNvCxnSpPr/>
          <p:nvPr/>
        </p:nvCxnSpPr>
        <p:spPr>
          <a:xfrm>
            <a:off x="-612576" y="2996952"/>
            <a:ext cx="4320480" cy="0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HOME\Desktop\Présentation RX\PPT\Arriere plans\Redbridge-04-ardois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"/>
            <a:ext cx="9144000" cy="6862225"/>
          </a:xfrm>
          <a:prstGeom prst="rect">
            <a:avLst/>
          </a:prstGeom>
          <a:noFill/>
        </p:spPr>
      </p:pic>
      <p:sp>
        <p:nvSpPr>
          <p:cNvPr id="3" name="Rectangle 2"/>
          <p:cNvSpPr/>
          <p:nvPr/>
        </p:nvSpPr>
        <p:spPr>
          <a:xfrm>
            <a:off x="3707904" y="2276872"/>
            <a:ext cx="1512168" cy="1440160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800" dirty="0" smtClean="0">
                <a:solidFill>
                  <a:schemeClr val="tx1"/>
                </a:solidFill>
              </a:rPr>
              <a:t>GUI</a:t>
            </a:r>
            <a:endParaRPr lang="fr-FR" sz="2800" dirty="0">
              <a:solidFill>
                <a:schemeClr val="tx1"/>
              </a:solidFill>
            </a:endParaRPr>
          </a:p>
        </p:txBody>
      </p:sp>
      <p:pic>
        <p:nvPicPr>
          <p:cNvPr id="100354" name="Picture 2" descr="C:\Users\HOME\Desktop\gui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131840" y="4293096"/>
            <a:ext cx="2753213" cy="2177989"/>
          </a:xfrm>
          <a:prstGeom prst="rect">
            <a:avLst/>
          </a:prstGeom>
          <a:noFill/>
        </p:spPr>
      </p:pic>
      <p:cxnSp>
        <p:nvCxnSpPr>
          <p:cNvPr id="7" name="Connecteur droit avec flèche 6"/>
          <p:cNvCxnSpPr/>
          <p:nvPr/>
        </p:nvCxnSpPr>
        <p:spPr>
          <a:xfrm>
            <a:off x="-612576" y="2996952"/>
            <a:ext cx="4320480" cy="0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push/>
  </p:transition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HOME\Desktop\Présentation RX\PPT\Arriere plans\Redbridge-04-ardois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62225"/>
          </a:xfrm>
          <a:prstGeom prst="rect">
            <a:avLst/>
          </a:prstGeom>
          <a:noFill/>
        </p:spPr>
      </p:pic>
      <p:sp>
        <p:nvSpPr>
          <p:cNvPr id="16" name="ZoneTexte 15"/>
          <p:cNvSpPr txBox="1"/>
          <p:nvPr/>
        </p:nvSpPr>
        <p:spPr>
          <a:xfrm>
            <a:off x="683568" y="1988840"/>
            <a:ext cx="8081058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XYDataset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dataset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=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new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DynamicTimeSeriesCollection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(…)</a:t>
            </a:r>
          </a:p>
          <a:p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JFreeChart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chart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= 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ChartFactory.createTimeSeriesChart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(…,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dataset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, …);</a:t>
            </a:r>
          </a:p>
          <a:p>
            <a:endParaRPr lang="fr-FR" dirty="0" smtClean="0"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  <a:p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receiver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.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.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observeOn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SwingScheduler.getInstance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())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.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forEach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	(data) -&gt; {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dataset.appendData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array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);}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)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.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subscribe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();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HOME\Desktop\Présentation RX\PPT\Arriere plans\Redbridge-04-ardois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62225"/>
          </a:xfrm>
          <a:prstGeom prst="rect">
            <a:avLst/>
          </a:prstGeom>
          <a:noFill/>
        </p:spPr>
      </p:pic>
      <p:sp>
        <p:nvSpPr>
          <p:cNvPr id="16" name="ZoneTexte 15"/>
          <p:cNvSpPr txBox="1"/>
          <p:nvPr/>
        </p:nvSpPr>
        <p:spPr>
          <a:xfrm>
            <a:off x="683568" y="1988840"/>
            <a:ext cx="8081058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solidFill>
                  <a:srgbClr val="FFC000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XYDataset</a:t>
            </a:r>
            <a:r>
              <a:rPr lang="fr-FR" dirty="0" smtClean="0">
                <a:solidFill>
                  <a:srgbClr val="FFC000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</a:t>
            </a:r>
            <a:r>
              <a:rPr lang="fr-FR" dirty="0" err="1" smtClean="0">
                <a:solidFill>
                  <a:srgbClr val="FFC000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dataset</a:t>
            </a:r>
            <a:r>
              <a:rPr lang="fr-FR" dirty="0" smtClean="0">
                <a:solidFill>
                  <a:srgbClr val="FFC000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=</a:t>
            </a:r>
          </a:p>
          <a:p>
            <a:r>
              <a:rPr lang="fr-FR" dirty="0" smtClean="0">
                <a:solidFill>
                  <a:srgbClr val="FFC000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new </a:t>
            </a:r>
            <a:r>
              <a:rPr lang="fr-FR" dirty="0" err="1" smtClean="0">
                <a:solidFill>
                  <a:srgbClr val="FFC000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DynamicTimeSeriesCollection</a:t>
            </a:r>
            <a:r>
              <a:rPr lang="fr-FR" dirty="0" smtClean="0">
                <a:solidFill>
                  <a:srgbClr val="FFC000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(…)</a:t>
            </a:r>
          </a:p>
          <a:p>
            <a:r>
              <a:rPr lang="fr-FR" dirty="0" err="1" smtClean="0">
                <a:solidFill>
                  <a:srgbClr val="FFC000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JFreeChart</a:t>
            </a:r>
            <a:r>
              <a:rPr lang="fr-FR" dirty="0" smtClean="0">
                <a:solidFill>
                  <a:srgbClr val="FFC000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</a:t>
            </a:r>
            <a:r>
              <a:rPr lang="fr-FR" dirty="0" err="1" smtClean="0">
                <a:solidFill>
                  <a:srgbClr val="FFC000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chart</a:t>
            </a:r>
            <a:r>
              <a:rPr lang="fr-FR" dirty="0" smtClean="0">
                <a:solidFill>
                  <a:srgbClr val="FFC000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= </a:t>
            </a:r>
          </a:p>
          <a:p>
            <a:r>
              <a:rPr lang="fr-FR" dirty="0" smtClean="0">
                <a:solidFill>
                  <a:srgbClr val="FFC000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</a:t>
            </a:r>
            <a:r>
              <a:rPr lang="fr-FR" dirty="0" err="1" smtClean="0">
                <a:solidFill>
                  <a:srgbClr val="FFC000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ChartFactory.createTimeSeriesChart</a:t>
            </a:r>
            <a:r>
              <a:rPr lang="fr-FR" dirty="0" smtClean="0">
                <a:solidFill>
                  <a:srgbClr val="FFC000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(…, </a:t>
            </a:r>
            <a:r>
              <a:rPr lang="fr-FR" dirty="0" err="1" smtClean="0">
                <a:solidFill>
                  <a:srgbClr val="FFC000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dataset</a:t>
            </a:r>
            <a:r>
              <a:rPr lang="fr-FR" dirty="0" smtClean="0">
                <a:solidFill>
                  <a:srgbClr val="FFC000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, …);</a:t>
            </a:r>
          </a:p>
          <a:p>
            <a:endParaRPr lang="fr-FR" dirty="0" smtClean="0"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  <a:p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receiver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.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.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observeOn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SwingScheduler.getInstance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())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.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forEach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	(data) -&gt; {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dataset.appendData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array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);}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)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.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subscribe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();</a:t>
            </a:r>
          </a:p>
        </p:txBody>
      </p:sp>
      <p:pic>
        <p:nvPicPr>
          <p:cNvPr id="4" name="Picture 2" descr="http://www.jfree.org/jfreechart/images/jfree_chart_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76056" y="620688"/>
            <a:ext cx="3536396" cy="93610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HOME\Desktop\Présentation RX\PPT\11-Cambridge\Cambridge-07-flow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3999" cy="6862225"/>
          </a:xfrm>
          <a:prstGeom prst="rect">
            <a:avLst/>
          </a:prstGeom>
          <a:noFill/>
        </p:spPr>
      </p:pic>
      <p:sp>
        <p:nvSpPr>
          <p:cNvPr id="6" name="ZoneTexte 5"/>
          <p:cNvSpPr txBox="1"/>
          <p:nvPr/>
        </p:nvSpPr>
        <p:spPr>
          <a:xfrm>
            <a:off x="4067944" y="2308810"/>
            <a:ext cx="11079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 smtClean="0">
                <a:solidFill>
                  <a:schemeClr val="bg1">
                    <a:lumMod val="8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next</a:t>
            </a:r>
            <a:r>
              <a:rPr lang="fr-FR" sz="2000" dirty="0" smtClean="0">
                <a:solidFill>
                  <a:schemeClr val="bg1">
                    <a:lumMod val="8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()</a:t>
            </a:r>
            <a:endParaRPr lang="fr-FR" sz="2000" dirty="0">
              <a:solidFill>
                <a:schemeClr val="bg1">
                  <a:lumMod val="85000"/>
                </a:schemeClr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  <p:sp>
        <p:nvSpPr>
          <p:cNvPr id="7" name="Organigramme : Connecteur 6"/>
          <p:cNvSpPr/>
          <p:nvPr/>
        </p:nvSpPr>
        <p:spPr>
          <a:xfrm>
            <a:off x="2186110" y="2492896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9" name="Connecteur droit avec flèche 8"/>
          <p:cNvCxnSpPr/>
          <p:nvPr/>
        </p:nvCxnSpPr>
        <p:spPr>
          <a:xfrm>
            <a:off x="3113588" y="2636912"/>
            <a:ext cx="2952328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3" name="ZoneTexte 12"/>
          <p:cNvSpPr txBox="1"/>
          <p:nvPr/>
        </p:nvSpPr>
        <p:spPr>
          <a:xfrm>
            <a:off x="3412454" y="548680"/>
            <a:ext cx="20385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 err="1" smtClean="0">
                <a:solidFill>
                  <a:schemeClr val="bg1"/>
                </a:solidFill>
                <a:latin typeface="Fira Sans Medium" pitchFamily="34" charset="0"/>
                <a:ea typeface="Fira Sans Medium" pitchFamily="34" charset="0"/>
              </a:rPr>
              <a:t>Itérateur</a:t>
            </a:r>
            <a:endParaRPr lang="fr-FR" sz="3600" dirty="0">
              <a:solidFill>
                <a:schemeClr val="bg1"/>
              </a:solidFill>
              <a:latin typeface="Fira Sans Medium" pitchFamily="34" charset="0"/>
              <a:ea typeface="Fira Sans Medium" pitchFamily="34" charset="0"/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4021816" y="2956882"/>
            <a:ext cx="11079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smtClean="0">
                <a:solidFill>
                  <a:schemeClr val="bg1">
                    <a:lumMod val="8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return</a:t>
            </a:r>
            <a:endParaRPr lang="fr-FR" sz="2000" dirty="0">
              <a:solidFill>
                <a:schemeClr val="bg1">
                  <a:lumMod val="85000"/>
                </a:schemeClr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  <p:cxnSp>
        <p:nvCxnSpPr>
          <p:cNvPr id="18" name="Connecteur droit avec flèche 17"/>
          <p:cNvCxnSpPr/>
          <p:nvPr/>
        </p:nvCxnSpPr>
        <p:spPr>
          <a:xfrm>
            <a:off x="3131840" y="3284984"/>
            <a:ext cx="2952328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9" name="Organigramme : Connecteur 18"/>
          <p:cNvSpPr/>
          <p:nvPr/>
        </p:nvSpPr>
        <p:spPr>
          <a:xfrm>
            <a:off x="1727184" y="2492896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Organigramme : Connecteur 20"/>
          <p:cNvSpPr/>
          <p:nvPr/>
        </p:nvSpPr>
        <p:spPr>
          <a:xfrm>
            <a:off x="1268258" y="2492896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Organigramme : Connecteur 27"/>
          <p:cNvSpPr/>
          <p:nvPr/>
        </p:nvSpPr>
        <p:spPr>
          <a:xfrm>
            <a:off x="7213731" y="2492896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Organigramme : Connecteur 28"/>
          <p:cNvSpPr/>
          <p:nvPr/>
        </p:nvSpPr>
        <p:spPr>
          <a:xfrm>
            <a:off x="6750242" y="2492896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Organigramme : Connecteur 29"/>
          <p:cNvSpPr/>
          <p:nvPr/>
        </p:nvSpPr>
        <p:spPr>
          <a:xfrm>
            <a:off x="6286753" y="2492896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Organigramme : Connecteur 30"/>
          <p:cNvSpPr/>
          <p:nvPr/>
        </p:nvSpPr>
        <p:spPr>
          <a:xfrm>
            <a:off x="2177484" y="3140968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Organigramme : Connecteur 31"/>
          <p:cNvSpPr/>
          <p:nvPr/>
        </p:nvSpPr>
        <p:spPr>
          <a:xfrm>
            <a:off x="1718558" y="3140968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Organigramme : Connecteur 32"/>
          <p:cNvSpPr/>
          <p:nvPr/>
        </p:nvSpPr>
        <p:spPr>
          <a:xfrm>
            <a:off x="1259632" y="3140968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4" name="ZoneTexte 53"/>
          <p:cNvSpPr txBox="1"/>
          <p:nvPr/>
        </p:nvSpPr>
        <p:spPr>
          <a:xfrm>
            <a:off x="4067944" y="3604954"/>
            <a:ext cx="11079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 smtClean="0">
                <a:solidFill>
                  <a:schemeClr val="bg1">
                    <a:lumMod val="8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next</a:t>
            </a:r>
            <a:r>
              <a:rPr lang="fr-FR" sz="2000" dirty="0" smtClean="0">
                <a:solidFill>
                  <a:schemeClr val="bg1">
                    <a:lumMod val="8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()</a:t>
            </a:r>
            <a:endParaRPr lang="fr-FR" sz="2000" dirty="0">
              <a:solidFill>
                <a:schemeClr val="bg1">
                  <a:lumMod val="85000"/>
                </a:schemeClr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  <p:sp>
        <p:nvSpPr>
          <p:cNvPr id="55" name="Organigramme : Connecteur 54"/>
          <p:cNvSpPr/>
          <p:nvPr/>
        </p:nvSpPr>
        <p:spPr>
          <a:xfrm>
            <a:off x="2177484" y="3789040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56" name="Connecteur droit avec flèche 55"/>
          <p:cNvCxnSpPr/>
          <p:nvPr/>
        </p:nvCxnSpPr>
        <p:spPr>
          <a:xfrm>
            <a:off x="3131840" y="3933056"/>
            <a:ext cx="2952328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60" name="Organigramme : Connecteur 59"/>
          <p:cNvSpPr/>
          <p:nvPr/>
        </p:nvSpPr>
        <p:spPr>
          <a:xfrm>
            <a:off x="1718558" y="3789040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" name="Organigramme : Connecteur 60"/>
          <p:cNvSpPr/>
          <p:nvPr/>
        </p:nvSpPr>
        <p:spPr>
          <a:xfrm>
            <a:off x="1259632" y="3789040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9" name="Organigramme : Connecteur 88"/>
          <p:cNvSpPr/>
          <p:nvPr/>
        </p:nvSpPr>
        <p:spPr>
          <a:xfrm>
            <a:off x="7227170" y="3140968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0" name="Organigramme : Connecteur 89"/>
          <p:cNvSpPr/>
          <p:nvPr/>
        </p:nvSpPr>
        <p:spPr>
          <a:xfrm>
            <a:off x="6763681" y="3140968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1" name="Organigramme : Connecteur 90"/>
          <p:cNvSpPr/>
          <p:nvPr/>
        </p:nvSpPr>
        <p:spPr>
          <a:xfrm>
            <a:off x="6300192" y="3140968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2" name="Organigramme : Connecteur 91"/>
          <p:cNvSpPr/>
          <p:nvPr/>
        </p:nvSpPr>
        <p:spPr>
          <a:xfrm>
            <a:off x="7227170" y="3789040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3" name="Organigramme : Connecteur 92"/>
          <p:cNvSpPr/>
          <p:nvPr/>
        </p:nvSpPr>
        <p:spPr>
          <a:xfrm>
            <a:off x="6763681" y="3789040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4" name="Organigramme : Connecteur 93"/>
          <p:cNvSpPr/>
          <p:nvPr/>
        </p:nvSpPr>
        <p:spPr>
          <a:xfrm>
            <a:off x="6300192" y="3789040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7" name="ZoneTexte 56"/>
          <p:cNvSpPr txBox="1"/>
          <p:nvPr/>
        </p:nvSpPr>
        <p:spPr>
          <a:xfrm>
            <a:off x="6450123" y="1700808"/>
            <a:ext cx="10021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smtClean="0">
                <a:solidFill>
                  <a:schemeClr val="bg1"/>
                </a:solidFill>
                <a:latin typeface="Fira Sans Medium" pitchFamily="34" charset="0"/>
                <a:ea typeface="Fira Sans Medium" pitchFamily="34" charset="0"/>
                <a:cs typeface="Lucida Sans Unicode" pitchFamily="34" charset="0"/>
              </a:rPr>
              <a:t>Client</a:t>
            </a:r>
            <a:endParaRPr lang="fr-FR" sz="2400" dirty="0">
              <a:solidFill>
                <a:schemeClr val="bg1"/>
              </a:solidFill>
              <a:latin typeface="Fira Sans Medium" pitchFamily="34" charset="0"/>
              <a:ea typeface="Fira Sans Medium" pitchFamily="34" charset="0"/>
              <a:cs typeface="Lucida Sans Unicode" pitchFamily="34" charset="0"/>
            </a:endParaRPr>
          </a:p>
        </p:txBody>
      </p:sp>
      <p:sp>
        <p:nvSpPr>
          <p:cNvPr id="62" name="ZoneTexte 61"/>
          <p:cNvSpPr txBox="1"/>
          <p:nvPr/>
        </p:nvSpPr>
        <p:spPr>
          <a:xfrm>
            <a:off x="1007793" y="1700808"/>
            <a:ext cx="18360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smtClean="0">
                <a:solidFill>
                  <a:schemeClr val="bg1"/>
                </a:solidFill>
                <a:latin typeface="Fira Sans Medium" pitchFamily="34" charset="0"/>
                <a:ea typeface="Fira Sans Medium" pitchFamily="34" charset="0"/>
                <a:cs typeface="Lucida Sans Unicode" pitchFamily="34" charset="0"/>
              </a:rPr>
              <a:t>Fournisseur</a:t>
            </a:r>
            <a:endParaRPr lang="fr-FR" sz="2400" dirty="0">
              <a:solidFill>
                <a:schemeClr val="bg1"/>
              </a:solidFill>
              <a:latin typeface="Fira Sans Medium" pitchFamily="34" charset="0"/>
              <a:ea typeface="Fira Sans Medium" pitchFamily="34" charset="0"/>
              <a:cs typeface="Lucida Sans Unicode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HOME\Desktop\Présentation RX\PPT\Arriere plans\Redbridge-04-ardois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62225"/>
          </a:xfrm>
          <a:prstGeom prst="rect">
            <a:avLst/>
          </a:prstGeom>
          <a:noFill/>
        </p:spPr>
      </p:pic>
      <p:sp>
        <p:nvSpPr>
          <p:cNvPr id="16" name="ZoneTexte 15"/>
          <p:cNvSpPr txBox="1"/>
          <p:nvPr/>
        </p:nvSpPr>
        <p:spPr>
          <a:xfrm>
            <a:off x="683568" y="1988840"/>
            <a:ext cx="8081058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XYDataset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dataset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=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new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DynamicTimeSeriesCollection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(…)</a:t>
            </a:r>
          </a:p>
          <a:p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JFreeChart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chart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= 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ChartFactory.createTimeSeriesChart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(…,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dataset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, …);</a:t>
            </a:r>
          </a:p>
          <a:p>
            <a:endParaRPr lang="fr-FR" dirty="0" smtClean="0"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  <a:p>
            <a:r>
              <a:rPr lang="fr-FR" dirty="0" err="1" smtClean="0">
                <a:solidFill>
                  <a:srgbClr val="FFC000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receiver</a:t>
            </a:r>
            <a:r>
              <a:rPr lang="fr-FR" dirty="0" smtClean="0">
                <a:solidFill>
                  <a:srgbClr val="FFC000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.</a:t>
            </a:r>
          </a:p>
          <a:p>
            <a:r>
              <a:rPr lang="fr-FR" dirty="0" smtClean="0">
                <a:solidFill>
                  <a:srgbClr val="FFC000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.</a:t>
            </a:r>
            <a:r>
              <a:rPr lang="fr-FR" dirty="0" err="1" smtClean="0">
                <a:solidFill>
                  <a:srgbClr val="FFC000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observeOn</a:t>
            </a:r>
            <a:r>
              <a:rPr lang="fr-FR" dirty="0" smtClean="0">
                <a:solidFill>
                  <a:srgbClr val="FFC000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  <a:r>
              <a:rPr lang="fr-FR" dirty="0" err="1" smtClean="0">
                <a:solidFill>
                  <a:srgbClr val="FFC000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SwingScheduler.getInstance</a:t>
            </a:r>
            <a:r>
              <a:rPr lang="fr-FR" dirty="0" smtClean="0">
                <a:solidFill>
                  <a:srgbClr val="FFC000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())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.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forEach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	(data) -&gt; {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dataset.appendData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array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);}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)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.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subscribe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();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HOME\Desktop\Présentation RX\PPT\Arriere plans\Redbridge-04-ardois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62225"/>
          </a:xfrm>
          <a:prstGeom prst="rect">
            <a:avLst/>
          </a:prstGeom>
          <a:noFill/>
        </p:spPr>
      </p:pic>
      <p:sp>
        <p:nvSpPr>
          <p:cNvPr id="16" name="ZoneTexte 15"/>
          <p:cNvSpPr txBox="1"/>
          <p:nvPr/>
        </p:nvSpPr>
        <p:spPr>
          <a:xfrm>
            <a:off x="683568" y="1988840"/>
            <a:ext cx="8081058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XYDataset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dataset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=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new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DynamicTimeSeriesCollection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(…)</a:t>
            </a:r>
          </a:p>
          <a:p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JFreeChart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chart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= 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ChartFactory.createTimeSeriesChart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(…,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dataset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, …);</a:t>
            </a:r>
          </a:p>
          <a:p>
            <a:endParaRPr lang="fr-FR" dirty="0" smtClean="0"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  <a:p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receiver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.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.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observeOn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SwingScheduler.getInstance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())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</a:t>
            </a:r>
            <a:r>
              <a:rPr lang="fr-FR" dirty="0" smtClean="0">
                <a:solidFill>
                  <a:srgbClr val="FFC000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.</a:t>
            </a:r>
            <a:r>
              <a:rPr lang="fr-FR" dirty="0" err="1" smtClean="0">
                <a:solidFill>
                  <a:srgbClr val="FFC000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forEach</a:t>
            </a:r>
            <a:r>
              <a:rPr lang="fr-FR" dirty="0" smtClean="0">
                <a:solidFill>
                  <a:srgbClr val="FFC000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	(data) -&gt; {</a:t>
            </a:r>
            <a:r>
              <a:rPr lang="fr-FR" dirty="0" err="1" smtClean="0">
                <a:solidFill>
                  <a:srgbClr val="FFC000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dataset.appendData</a:t>
            </a:r>
            <a:r>
              <a:rPr lang="fr-FR" dirty="0" smtClean="0">
                <a:solidFill>
                  <a:srgbClr val="FFC000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  <a:r>
              <a:rPr lang="fr-FR" dirty="0" err="1" smtClean="0">
                <a:solidFill>
                  <a:srgbClr val="FFC000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array</a:t>
            </a:r>
            <a:r>
              <a:rPr lang="fr-FR" dirty="0" smtClean="0">
                <a:solidFill>
                  <a:srgbClr val="FFC000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);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}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)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.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subscribe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();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HOME\Desktop\Présentation RX\PPT\Arriere plans\Redbridge-04-ardois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62225"/>
          </a:xfrm>
          <a:prstGeom prst="rect">
            <a:avLst/>
          </a:prstGeom>
          <a:noFill/>
        </p:spPr>
      </p:pic>
      <p:sp>
        <p:nvSpPr>
          <p:cNvPr id="16" name="ZoneTexte 15"/>
          <p:cNvSpPr txBox="1"/>
          <p:nvPr/>
        </p:nvSpPr>
        <p:spPr>
          <a:xfrm>
            <a:off x="683568" y="1988840"/>
            <a:ext cx="8081058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XYDataset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dataset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=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new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DynamicTimeSeriesCollection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(…)</a:t>
            </a:r>
          </a:p>
          <a:p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JFreeChart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chart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= 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ChartFactory.createTimeSeriesChart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(…,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dataset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, …);</a:t>
            </a:r>
          </a:p>
          <a:p>
            <a:endParaRPr lang="fr-FR" dirty="0" smtClean="0"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  <a:p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receiver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.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.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observeOn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SwingScheduler.getInstance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())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.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forEach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	(data) -&gt; {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dataset.appendData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array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);}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)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</a:t>
            </a:r>
            <a:r>
              <a:rPr lang="fr-FR" dirty="0" smtClean="0">
                <a:solidFill>
                  <a:srgbClr val="FFC000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.</a:t>
            </a:r>
            <a:r>
              <a:rPr lang="fr-FR" dirty="0" err="1" smtClean="0">
                <a:solidFill>
                  <a:srgbClr val="FFC000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subscribe</a:t>
            </a:r>
            <a:r>
              <a:rPr lang="fr-FR" dirty="0" smtClean="0">
                <a:solidFill>
                  <a:srgbClr val="FFC000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()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;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71500" y="0"/>
            <a:ext cx="10287000" cy="6858000"/>
          </a:xfrm>
          <a:prstGeom prst="rect">
            <a:avLst/>
          </a:prstGeom>
        </p:spPr>
      </p:pic>
      <p:sp>
        <p:nvSpPr>
          <p:cNvPr id="10" name="ZoneTexte 9"/>
          <p:cNvSpPr txBox="1"/>
          <p:nvPr/>
        </p:nvSpPr>
        <p:spPr>
          <a:xfrm>
            <a:off x="2411760" y="4437112"/>
            <a:ext cx="407836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5400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Aint Nothing Fancy" pitchFamily="2" charset="0"/>
              </a:rPr>
              <a:t>Java Swing ?</a:t>
            </a:r>
            <a:endParaRPr lang="fr-FR" sz="5400" dirty="0">
              <a:solidFill>
                <a:schemeClr val="accent6">
                  <a:lumMod val="20000"/>
                  <a:lumOff val="80000"/>
                </a:schemeClr>
              </a:solidFill>
              <a:latin typeface="Aint Nothing Fancy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HOME\Desktop\Présentation RX\PPT\Arriere plans\Redbridge-04-ardois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62225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755576" y="2420888"/>
            <a:ext cx="936104" cy="720080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000" dirty="0" err="1" smtClean="0">
                <a:solidFill>
                  <a:schemeClr val="tx1"/>
                </a:solidFill>
              </a:rPr>
              <a:t>Sensor</a:t>
            </a:r>
            <a:endParaRPr lang="fr-FR" sz="2000" dirty="0">
              <a:solidFill>
                <a:schemeClr val="tx1"/>
              </a:solidFill>
            </a:endParaRPr>
          </a:p>
        </p:txBody>
      </p:sp>
      <p:cxnSp>
        <p:nvCxnSpPr>
          <p:cNvPr id="6" name="Connecteur droit avec flèche 5"/>
          <p:cNvCxnSpPr>
            <a:stCxn id="5" idx="3"/>
            <a:endCxn id="8" idx="1"/>
          </p:cNvCxnSpPr>
          <p:nvPr/>
        </p:nvCxnSpPr>
        <p:spPr>
          <a:xfrm>
            <a:off x="1691680" y="2780928"/>
            <a:ext cx="1008112" cy="0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2" descr="Heart Rate, Pulse, Live, Line, Wave, Frequency, Medical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5536" y="3212976"/>
            <a:ext cx="1656184" cy="1169680"/>
          </a:xfrm>
          <a:prstGeom prst="rect">
            <a:avLst/>
          </a:prstGeom>
          <a:noFill/>
        </p:spPr>
      </p:pic>
      <p:sp>
        <p:nvSpPr>
          <p:cNvPr id="8" name="Rectangle 7"/>
          <p:cNvSpPr/>
          <p:nvPr/>
        </p:nvSpPr>
        <p:spPr>
          <a:xfrm>
            <a:off x="2699792" y="2420888"/>
            <a:ext cx="1080120" cy="720080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000" dirty="0" smtClean="0">
                <a:solidFill>
                  <a:schemeClr val="tx1"/>
                </a:solidFill>
              </a:rPr>
              <a:t>Network </a:t>
            </a:r>
            <a:r>
              <a:rPr lang="fr-FR" sz="2000" dirty="0" err="1" smtClean="0">
                <a:solidFill>
                  <a:schemeClr val="tx1"/>
                </a:solidFill>
              </a:rPr>
              <a:t>Emitter</a:t>
            </a:r>
            <a:endParaRPr lang="fr-FR" sz="2000" dirty="0">
              <a:solidFill>
                <a:schemeClr val="tx1"/>
              </a:solidFill>
            </a:endParaRPr>
          </a:p>
        </p:txBody>
      </p:sp>
      <p:pic>
        <p:nvPicPr>
          <p:cNvPr id="9" name="Picture 2" descr="Satellite Dish, Parabolic Mirror, Sending, Sender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843808" y="3284984"/>
            <a:ext cx="668540" cy="847259"/>
          </a:xfrm>
          <a:prstGeom prst="rect">
            <a:avLst/>
          </a:prstGeom>
          <a:noFill/>
        </p:spPr>
      </p:pic>
      <p:cxnSp>
        <p:nvCxnSpPr>
          <p:cNvPr id="10" name="Connecteur droit avec flèche 9"/>
          <p:cNvCxnSpPr>
            <a:stCxn id="8" idx="3"/>
            <a:endCxn id="11" idx="1"/>
          </p:cNvCxnSpPr>
          <p:nvPr/>
        </p:nvCxnSpPr>
        <p:spPr>
          <a:xfrm>
            <a:off x="3779912" y="2780928"/>
            <a:ext cx="1152128" cy="0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4932040" y="2420888"/>
            <a:ext cx="1080120" cy="720080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000" dirty="0" smtClean="0">
                <a:solidFill>
                  <a:schemeClr val="tx1"/>
                </a:solidFill>
              </a:rPr>
              <a:t>Network </a:t>
            </a:r>
            <a:r>
              <a:rPr lang="fr-FR" sz="2000" dirty="0" err="1" smtClean="0">
                <a:solidFill>
                  <a:schemeClr val="tx1"/>
                </a:solidFill>
              </a:rPr>
              <a:t>Receiver</a:t>
            </a:r>
            <a:endParaRPr lang="fr-FR" sz="2000" dirty="0">
              <a:solidFill>
                <a:schemeClr val="tx1"/>
              </a:solidFill>
            </a:endParaRPr>
          </a:p>
        </p:txBody>
      </p:sp>
      <p:pic>
        <p:nvPicPr>
          <p:cNvPr id="12" name="Picture 3" descr="C:\Users\HOME\Desktop\receiver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076056" y="3212976"/>
            <a:ext cx="748879" cy="949321"/>
          </a:xfrm>
          <a:prstGeom prst="rect">
            <a:avLst/>
          </a:prstGeom>
          <a:noFill/>
        </p:spPr>
      </p:pic>
      <p:cxnSp>
        <p:nvCxnSpPr>
          <p:cNvPr id="13" name="Connecteur droit avec flèche 12"/>
          <p:cNvCxnSpPr>
            <a:stCxn id="11" idx="3"/>
            <a:endCxn id="14" idx="1"/>
          </p:cNvCxnSpPr>
          <p:nvPr/>
        </p:nvCxnSpPr>
        <p:spPr>
          <a:xfrm>
            <a:off x="6012160" y="2780928"/>
            <a:ext cx="1224136" cy="0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7236296" y="2420888"/>
            <a:ext cx="1080120" cy="720080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000" dirty="0" smtClean="0">
                <a:solidFill>
                  <a:schemeClr val="tx1"/>
                </a:solidFill>
              </a:rPr>
              <a:t>GUI</a:t>
            </a:r>
            <a:endParaRPr lang="fr-FR" sz="2000" dirty="0">
              <a:solidFill>
                <a:schemeClr val="tx1"/>
              </a:solidFill>
            </a:endParaRPr>
          </a:p>
        </p:txBody>
      </p:sp>
      <p:pic>
        <p:nvPicPr>
          <p:cNvPr id="15" name="Picture 2" descr="C:\Users\HOME\Desktop\gui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164288" y="3284984"/>
            <a:ext cx="1296144" cy="1025343"/>
          </a:xfrm>
          <a:prstGeom prst="rect">
            <a:avLst/>
          </a:prstGeom>
          <a:noFill/>
        </p:spPr>
      </p:pic>
      <p:pic>
        <p:nvPicPr>
          <p:cNvPr id="16" name="Picture 2" descr="http://www.jfree.org/jfreechart/images/jfree_chart_1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948264" y="1700808"/>
            <a:ext cx="1728192" cy="457462"/>
          </a:xfrm>
          <a:prstGeom prst="rect">
            <a:avLst/>
          </a:prstGeom>
          <a:noFill/>
        </p:spPr>
      </p:pic>
      <p:pic>
        <p:nvPicPr>
          <p:cNvPr id="17" name="Picture 3" descr="C:\Users\HOME\Desktop\zeromq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339752" y="1628800"/>
            <a:ext cx="1656184" cy="517286"/>
          </a:xfrm>
          <a:prstGeom prst="rect">
            <a:avLst/>
          </a:prstGeom>
          <a:noFill/>
        </p:spPr>
      </p:pic>
      <p:pic>
        <p:nvPicPr>
          <p:cNvPr id="18" name="Picture 3" descr="C:\Users\HOME\Desktop\zeromq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644008" y="1628800"/>
            <a:ext cx="1656184" cy="51728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HOME\Desktop\Présentation RX\PPT\Arriere plans\Redbridge-04-ardois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62225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755576" y="2420888"/>
            <a:ext cx="936104" cy="720080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000" dirty="0" err="1" smtClean="0">
                <a:solidFill>
                  <a:schemeClr val="tx1"/>
                </a:solidFill>
              </a:rPr>
              <a:t>Sensor</a:t>
            </a:r>
            <a:endParaRPr lang="fr-FR" sz="2000" dirty="0">
              <a:solidFill>
                <a:schemeClr val="tx1"/>
              </a:solidFill>
            </a:endParaRPr>
          </a:p>
        </p:txBody>
      </p:sp>
      <p:cxnSp>
        <p:nvCxnSpPr>
          <p:cNvPr id="6" name="Connecteur droit avec flèche 5"/>
          <p:cNvCxnSpPr>
            <a:stCxn id="5" idx="3"/>
            <a:endCxn id="8" idx="1"/>
          </p:cNvCxnSpPr>
          <p:nvPr/>
        </p:nvCxnSpPr>
        <p:spPr>
          <a:xfrm>
            <a:off x="1691680" y="2780928"/>
            <a:ext cx="1008112" cy="0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2" descr="Heart Rate, Pulse, Live, Line, Wave, Frequency, Medical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5536" y="3212976"/>
            <a:ext cx="1656184" cy="1169680"/>
          </a:xfrm>
          <a:prstGeom prst="rect">
            <a:avLst/>
          </a:prstGeom>
          <a:noFill/>
        </p:spPr>
      </p:pic>
      <p:sp>
        <p:nvSpPr>
          <p:cNvPr id="8" name="Rectangle 7"/>
          <p:cNvSpPr/>
          <p:nvPr/>
        </p:nvSpPr>
        <p:spPr>
          <a:xfrm>
            <a:off x="2699792" y="2420888"/>
            <a:ext cx="1080120" cy="720080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000" dirty="0" smtClean="0">
                <a:solidFill>
                  <a:schemeClr val="tx1"/>
                </a:solidFill>
              </a:rPr>
              <a:t>Network </a:t>
            </a:r>
            <a:r>
              <a:rPr lang="fr-FR" sz="2000" dirty="0" err="1" smtClean="0">
                <a:solidFill>
                  <a:schemeClr val="tx1"/>
                </a:solidFill>
              </a:rPr>
              <a:t>Emitter</a:t>
            </a:r>
            <a:endParaRPr lang="fr-FR" sz="2000" dirty="0">
              <a:solidFill>
                <a:schemeClr val="tx1"/>
              </a:solidFill>
            </a:endParaRPr>
          </a:p>
        </p:txBody>
      </p:sp>
      <p:pic>
        <p:nvPicPr>
          <p:cNvPr id="9" name="Picture 2" descr="Satellite Dish, Parabolic Mirror, Sending, Sender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843808" y="3284984"/>
            <a:ext cx="668540" cy="847259"/>
          </a:xfrm>
          <a:prstGeom prst="rect">
            <a:avLst/>
          </a:prstGeom>
          <a:noFill/>
        </p:spPr>
      </p:pic>
      <p:cxnSp>
        <p:nvCxnSpPr>
          <p:cNvPr id="10" name="Connecteur droit avec flèche 9"/>
          <p:cNvCxnSpPr>
            <a:stCxn id="8" idx="3"/>
            <a:endCxn id="11" idx="1"/>
          </p:cNvCxnSpPr>
          <p:nvPr/>
        </p:nvCxnSpPr>
        <p:spPr>
          <a:xfrm>
            <a:off x="3779912" y="2780928"/>
            <a:ext cx="1152128" cy="0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4932040" y="2420888"/>
            <a:ext cx="1080120" cy="720080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000" dirty="0" smtClean="0">
                <a:solidFill>
                  <a:schemeClr val="tx1"/>
                </a:solidFill>
              </a:rPr>
              <a:t>Network </a:t>
            </a:r>
            <a:r>
              <a:rPr lang="fr-FR" sz="2000" dirty="0" err="1" smtClean="0">
                <a:solidFill>
                  <a:schemeClr val="tx1"/>
                </a:solidFill>
              </a:rPr>
              <a:t>Receiver</a:t>
            </a:r>
            <a:endParaRPr lang="fr-FR" sz="2000" dirty="0">
              <a:solidFill>
                <a:schemeClr val="tx1"/>
              </a:solidFill>
            </a:endParaRPr>
          </a:p>
        </p:txBody>
      </p:sp>
      <p:pic>
        <p:nvPicPr>
          <p:cNvPr id="12" name="Picture 3" descr="C:\Users\HOME\Desktop\receiver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076056" y="3212976"/>
            <a:ext cx="748879" cy="949321"/>
          </a:xfrm>
          <a:prstGeom prst="rect">
            <a:avLst/>
          </a:prstGeom>
          <a:noFill/>
        </p:spPr>
      </p:pic>
      <p:cxnSp>
        <p:nvCxnSpPr>
          <p:cNvPr id="13" name="Connecteur droit avec flèche 12"/>
          <p:cNvCxnSpPr>
            <a:stCxn id="11" idx="3"/>
            <a:endCxn id="14" idx="1"/>
          </p:cNvCxnSpPr>
          <p:nvPr/>
        </p:nvCxnSpPr>
        <p:spPr>
          <a:xfrm>
            <a:off x="6012160" y="2780928"/>
            <a:ext cx="1224136" cy="0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7236296" y="2420888"/>
            <a:ext cx="1080120" cy="720080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000" dirty="0" smtClean="0">
                <a:solidFill>
                  <a:schemeClr val="tx1"/>
                </a:solidFill>
              </a:rPr>
              <a:t>GUI</a:t>
            </a:r>
            <a:endParaRPr lang="fr-FR" sz="2000" dirty="0">
              <a:solidFill>
                <a:schemeClr val="tx1"/>
              </a:solidFill>
            </a:endParaRPr>
          </a:p>
        </p:txBody>
      </p:sp>
      <p:pic>
        <p:nvPicPr>
          <p:cNvPr id="15" name="Picture 2" descr="C:\Users\HOME\Desktop\gui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164288" y="3284984"/>
            <a:ext cx="1296144" cy="1025343"/>
          </a:xfrm>
          <a:prstGeom prst="rect">
            <a:avLst/>
          </a:prstGeom>
          <a:noFill/>
        </p:spPr>
      </p:pic>
      <p:pic>
        <p:nvPicPr>
          <p:cNvPr id="1027" name="Picture 3" descr="C:\Users\HOME\Desktop\websockets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051720" y="1304764"/>
            <a:ext cx="2334693" cy="948308"/>
          </a:xfrm>
          <a:prstGeom prst="rect">
            <a:avLst/>
          </a:prstGeom>
          <a:noFill/>
        </p:spPr>
      </p:pic>
      <p:pic>
        <p:nvPicPr>
          <p:cNvPr id="16" name="Picture 3" descr="C:\Users\HOME\Desktop\websockets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283968" y="1304764"/>
            <a:ext cx="2334693" cy="948308"/>
          </a:xfrm>
          <a:prstGeom prst="rect">
            <a:avLst/>
          </a:prstGeom>
          <a:noFill/>
        </p:spPr>
      </p:pic>
      <p:sp>
        <p:nvSpPr>
          <p:cNvPr id="1029" name="AutoShape 5" descr="http://toulibre.org/pub/2012-02-29-rencontre/presentation/presentations/presentation_html/graph/logo_html5.sv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31" name="AutoShape 7" descr="http://toulibre.org/pub/2012-02-29-rencontre/presentation/presentations/presentation_html/graph/logo_html5.sv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1032" name="Picture 8" descr="C:\Users\HOME\Desktop\html5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7279426" y="1268760"/>
            <a:ext cx="998240" cy="99824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HOME\Desktop\Présentation RX\PPT\Arriere plans\Redbridge-04-ardois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62225"/>
          </a:xfrm>
          <a:prstGeom prst="rect">
            <a:avLst/>
          </a:prstGeom>
          <a:noFill/>
        </p:spPr>
      </p:pic>
      <p:sp>
        <p:nvSpPr>
          <p:cNvPr id="4" name="ZoneTexte 3"/>
          <p:cNvSpPr txBox="1"/>
          <p:nvPr/>
        </p:nvSpPr>
        <p:spPr>
          <a:xfrm>
            <a:off x="3635896" y="2708920"/>
            <a:ext cx="173156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5400" dirty="0" smtClean="0">
                <a:solidFill>
                  <a:schemeClr val="bg2">
                    <a:lumMod val="75000"/>
                  </a:schemeClr>
                </a:solidFill>
                <a:latin typeface="Impact" pitchFamily="34" charset="0"/>
              </a:rPr>
              <a:t>DEMO</a:t>
            </a:r>
            <a:endParaRPr lang="fr-FR" sz="5400" dirty="0">
              <a:solidFill>
                <a:schemeClr val="bg2">
                  <a:lumMod val="75000"/>
                </a:schemeClr>
              </a:solidFill>
              <a:latin typeface="Impact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HOME\Desktop\Présentation RX\PPT\Arriere plans\Redbridge-04-ardois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"/>
            <a:ext cx="9144000" cy="6862225"/>
          </a:xfrm>
          <a:prstGeom prst="rect">
            <a:avLst/>
          </a:prstGeom>
          <a:noFill/>
        </p:spPr>
      </p:pic>
      <p:sp>
        <p:nvSpPr>
          <p:cNvPr id="3" name="Rectangle 2"/>
          <p:cNvSpPr/>
          <p:nvPr/>
        </p:nvSpPr>
        <p:spPr>
          <a:xfrm>
            <a:off x="3707904" y="2276872"/>
            <a:ext cx="1512168" cy="1440160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800" dirty="0" smtClean="0">
                <a:solidFill>
                  <a:schemeClr val="tx1"/>
                </a:solidFill>
              </a:rPr>
              <a:t>Network </a:t>
            </a:r>
            <a:r>
              <a:rPr lang="fr-FR" sz="2800" dirty="0" err="1" smtClean="0">
                <a:solidFill>
                  <a:schemeClr val="tx1"/>
                </a:solidFill>
              </a:rPr>
              <a:t>Receiver</a:t>
            </a:r>
            <a:endParaRPr lang="fr-FR" sz="2800" dirty="0">
              <a:solidFill>
                <a:schemeClr val="tx1"/>
              </a:solidFill>
            </a:endParaRPr>
          </a:p>
        </p:txBody>
      </p:sp>
      <p:pic>
        <p:nvPicPr>
          <p:cNvPr id="99331" name="Picture 3" descr="C:\Users\HOME\Desktop\receive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35896" y="4365104"/>
            <a:ext cx="1540967" cy="1953417"/>
          </a:xfrm>
          <a:prstGeom prst="rect">
            <a:avLst/>
          </a:prstGeom>
          <a:noFill/>
        </p:spPr>
      </p:pic>
      <p:cxnSp>
        <p:nvCxnSpPr>
          <p:cNvPr id="8" name="Connecteur droit avec flèche 7"/>
          <p:cNvCxnSpPr/>
          <p:nvPr/>
        </p:nvCxnSpPr>
        <p:spPr>
          <a:xfrm>
            <a:off x="-612576" y="2996952"/>
            <a:ext cx="4320480" cy="0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necteur droit avec flèche 5"/>
          <p:cNvCxnSpPr/>
          <p:nvPr/>
        </p:nvCxnSpPr>
        <p:spPr>
          <a:xfrm>
            <a:off x="5220072" y="2996952"/>
            <a:ext cx="4320480" cy="0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HOME\Desktop\Présentation RX\PPT\Arriere plans\Redbridge-04-ardois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62225"/>
          </a:xfrm>
          <a:prstGeom prst="rect">
            <a:avLst/>
          </a:prstGeom>
          <a:noFill/>
        </p:spPr>
      </p:pic>
      <p:sp>
        <p:nvSpPr>
          <p:cNvPr id="16" name="ZoneTexte 15"/>
          <p:cNvSpPr txBox="1"/>
          <p:nvPr/>
        </p:nvSpPr>
        <p:spPr>
          <a:xfrm>
            <a:off x="611560" y="1196752"/>
            <a:ext cx="8412880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function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fromWebSocket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address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 {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   var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ws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= new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WebSocket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address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);</a:t>
            </a:r>
          </a:p>
          <a:p>
            <a:endParaRPr lang="fr-FR" dirty="0" smtClean="0"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   //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Handle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the data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   var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osbervable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=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Rx.Observable.create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(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function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(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obs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 {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       //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Handle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messages  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      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ws.onmessage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=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obs.onNext.bind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obs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);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      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ws.onerror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=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obs.onError.bind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obs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);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      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ws.onclose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=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obs.onCompleted.bind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obs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);</a:t>
            </a:r>
          </a:p>
          <a:p>
            <a:endParaRPr lang="fr-FR" dirty="0" smtClean="0"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       // Return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way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to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unsubscribe</a:t>
            </a:r>
            <a:endParaRPr lang="fr-FR" dirty="0" smtClean="0"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       return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ws.close.bind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ws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);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   });</a:t>
            </a:r>
          </a:p>
          <a:p>
            <a:endParaRPr lang="fr-FR" dirty="0" smtClean="0"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   return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osbervable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;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}</a:t>
            </a:r>
            <a:endParaRPr lang="fr-FR" dirty="0"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HOME\Desktop\Présentation RX\PPT\Arriere plans\Redbridge-04-ardois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62225"/>
          </a:xfrm>
          <a:prstGeom prst="rect">
            <a:avLst/>
          </a:prstGeom>
          <a:noFill/>
        </p:spPr>
      </p:pic>
      <p:sp>
        <p:nvSpPr>
          <p:cNvPr id="16" name="ZoneTexte 15"/>
          <p:cNvSpPr txBox="1"/>
          <p:nvPr/>
        </p:nvSpPr>
        <p:spPr>
          <a:xfrm>
            <a:off x="611560" y="1196752"/>
            <a:ext cx="8412880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function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fromWebSocket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address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 {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   </a:t>
            </a:r>
            <a:r>
              <a:rPr lang="fr-FR" dirty="0" err="1" smtClean="0">
                <a:solidFill>
                  <a:srgbClr val="FFC000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var ws = new WebSocket(address);</a:t>
            </a:r>
          </a:p>
          <a:p>
            <a:endParaRPr lang="fr-FR" dirty="0" smtClean="0"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   //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Handle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the data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   var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osbervable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=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Rx.Observable.create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(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function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(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obs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 {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       //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Handle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messages  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      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ws.onmessage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=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obs.onNext.bind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obs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);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      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ws.onerror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=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obs.onError.bind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obs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);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      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ws.onclose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=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obs.onCompleted.bind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obs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);</a:t>
            </a:r>
          </a:p>
          <a:p>
            <a:endParaRPr lang="fr-FR" dirty="0" smtClean="0"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       // Return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way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to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unsubscribe</a:t>
            </a:r>
            <a:endParaRPr lang="fr-FR" dirty="0" smtClean="0"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       return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ws.close.bind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ws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);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   });</a:t>
            </a:r>
          </a:p>
          <a:p>
            <a:endParaRPr lang="fr-FR" dirty="0" smtClean="0"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   return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osbervable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;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}</a:t>
            </a:r>
            <a:endParaRPr lang="fr-FR" dirty="0"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HOME\Desktop\Présentation RX\PPT\11-Cambridge\Cambridge-07-flow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3999" cy="6862225"/>
          </a:xfrm>
          <a:prstGeom prst="rect">
            <a:avLst/>
          </a:prstGeom>
          <a:noFill/>
        </p:spPr>
      </p:pic>
      <p:sp>
        <p:nvSpPr>
          <p:cNvPr id="6" name="ZoneTexte 5"/>
          <p:cNvSpPr txBox="1"/>
          <p:nvPr/>
        </p:nvSpPr>
        <p:spPr>
          <a:xfrm>
            <a:off x="4067944" y="2308810"/>
            <a:ext cx="11079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 smtClean="0">
                <a:solidFill>
                  <a:schemeClr val="bg1">
                    <a:lumMod val="8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next</a:t>
            </a:r>
            <a:r>
              <a:rPr lang="fr-FR" sz="2000" dirty="0" smtClean="0">
                <a:solidFill>
                  <a:schemeClr val="bg1">
                    <a:lumMod val="8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()</a:t>
            </a:r>
            <a:endParaRPr lang="fr-FR" sz="2000" dirty="0">
              <a:solidFill>
                <a:schemeClr val="bg1">
                  <a:lumMod val="85000"/>
                </a:schemeClr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  <p:sp>
        <p:nvSpPr>
          <p:cNvPr id="7" name="Organigramme : Connecteur 6"/>
          <p:cNvSpPr/>
          <p:nvPr/>
        </p:nvSpPr>
        <p:spPr>
          <a:xfrm>
            <a:off x="2186110" y="2492896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9" name="Connecteur droit avec flèche 8"/>
          <p:cNvCxnSpPr/>
          <p:nvPr/>
        </p:nvCxnSpPr>
        <p:spPr>
          <a:xfrm>
            <a:off x="3113588" y="2636912"/>
            <a:ext cx="2952328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3" name="ZoneTexte 12"/>
          <p:cNvSpPr txBox="1"/>
          <p:nvPr/>
        </p:nvSpPr>
        <p:spPr>
          <a:xfrm>
            <a:off x="3412454" y="548680"/>
            <a:ext cx="20385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 err="1" smtClean="0">
                <a:solidFill>
                  <a:schemeClr val="bg1"/>
                </a:solidFill>
                <a:latin typeface="Fira Sans Medium" pitchFamily="34" charset="0"/>
                <a:ea typeface="Fira Sans Medium" pitchFamily="34" charset="0"/>
              </a:rPr>
              <a:t>Itérateur</a:t>
            </a:r>
            <a:endParaRPr lang="fr-FR" sz="3600" dirty="0">
              <a:solidFill>
                <a:schemeClr val="bg1"/>
              </a:solidFill>
              <a:latin typeface="Fira Sans Medium" pitchFamily="34" charset="0"/>
              <a:ea typeface="Fira Sans Medium" pitchFamily="34" charset="0"/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4021816" y="2956882"/>
            <a:ext cx="11079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smtClean="0">
                <a:solidFill>
                  <a:schemeClr val="bg1">
                    <a:lumMod val="8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return</a:t>
            </a:r>
            <a:endParaRPr lang="fr-FR" sz="2000" dirty="0">
              <a:solidFill>
                <a:schemeClr val="bg1">
                  <a:lumMod val="85000"/>
                </a:schemeClr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  <p:cxnSp>
        <p:nvCxnSpPr>
          <p:cNvPr id="18" name="Connecteur droit avec flèche 17"/>
          <p:cNvCxnSpPr/>
          <p:nvPr/>
        </p:nvCxnSpPr>
        <p:spPr>
          <a:xfrm>
            <a:off x="3131840" y="3284984"/>
            <a:ext cx="2952328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9" name="Organigramme : Connecteur 18"/>
          <p:cNvSpPr/>
          <p:nvPr/>
        </p:nvSpPr>
        <p:spPr>
          <a:xfrm>
            <a:off x="1727184" y="2492896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Organigramme : Connecteur 20"/>
          <p:cNvSpPr/>
          <p:nvPr/>
        </p:nvSpPr>
        <p:spPr>
          <a:xfrm>
            <a:off x="1268258" y="2492896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Organigramme : Connecteur 27"/>
          <p:cNvSpPr/>
          <p:nvPr/>
        </p:nvSpPr>
        <p:spPr>
          <a:xfrm>
            <a:off x="7213731" y="2492896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Organigramme : Connecteur 28"/>
          <p:cNvSpPr/>
          <p:nvPr/>
        </p:nvSpPr>
        <p:spPr>
          <a:xfrm>
            <a:off x="6750242" y="2492896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Organigramme : Connecteur 29"/>
          <p:cNvSpPr/>
          <p:nvPr/>
        </p:nvSpPr>
        <p:spPr>
          <a:xfrm>
            <a:off x="6286753" y="2492896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Organigramme : Connecteur 30"/>
          <p:cNvSpPr/>
          <p:nvPr/>
        </p:nvSpPr>
        <p:spPr>
          <a:xfrm>
            <a:off x="2177484" y="3140968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Organigramme : Connecteur 31"/>
          <p:cNvSpPr/>
          <p:nvPr/>
        </p:nvSpPr>
        <p:spPr>
          <a:xfrm>
            <a:off x="1718558" y="3140968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Organigramme : Connecteur 32"/>
          <p:cNvSpPr/>
          <p:nvPr/>
        </p:nvSpPr>
        <p:spPr>
          <a:xfrm>
            <a:off x="1259632" y="3140968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4" name="ZoneTexte 53"/>
          <p:cNvSpPr txBox="1"/>
          <p:nvPr/>
        </p:nvSpPr>
        <p:spPr>
          <a:xfrm>
            <a:off x="4067944" y="3604954"/>
            <a:ext cx="11079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 smtClean="0">
                <a:solidFill>
                  <a:schemeClr val="bg1">
                    <a:lumMod val="8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next</a:t>
            </a:r>
            <a:r>
              <a:rPr lang="fr-FR" sz="2000" dirty="0" smtClean="0">
                <a:solidFill>
                  <a:schemeClr val="bg1">
                    <a:lumMod val="8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()</a:t>
            </a:r>
            <a:endParaRPr lang="fr-FR" sz="2000" dirty="0">
              <a:solidFill>
                <a:schemeClr val="bg1">
                  <a:lumMod val="85000"/>
                </a:schemeClr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  <p:sp>
        <p:nvSpPr>
          <p:cNvPr id="55" name="Organigramme : Connecteur 54"/>
          <p:cNvSpPr/>
          <p:nvPr/>
        </p:nvSpPr>
        <p:spPr>
          <a:xfrm>
            <a:off x="2177484" y="3789040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56" name="Connecteur droit avec flèche 55"/>
          <p:cNvCxnSpPr/>
          <p:nvPr/>
        </p:nvCxnSpPr>
        <p:spPr>
          <a:xfrm>
            <a:off x="3131840" y="3933056"/>
            <a:ext cx="2952328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8" name="ZoneTexte 57"/>
          <p:cNvSpPr txBox="1"/>
          <p:nvPr/>
        </p:nvSpPr>
        <p:spPr>
          <a:xfrm>
            <a:off x="4040068" y="4253026"/>
            <a:ext cx="11079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smtClean="0">
                <a:solidFill>
                  <a:schemeClr val="bg1">
                    <a:lumMod val="8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return</a:t>
            </a:r>
            <a:endParaRPr lang="fr-FR" sz="2000" dirty="0">
              <a:solidFill>
                <a:schemeClr val="bg1">
                  <a:lumMod val="85000"/>
                </a:schemeClr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  <p:cxnSp>
        <p:nvCxnSpPr>
          <p:cNvPr id="59" name="Connecteur droit avec flèche 58"/>
          <p:cNvCxnSpPr/>
          <p:nvPr/>
        </p:nvCxnSpPr>
        <p:spPr>
          <a:xfrm>
            <a:off x="3131840" y="4581128"/>
            <a:ext cx="2952328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60" name="Organigramme : Connecteur 59"/>
          <p:cNvSpPr/>
          <p:nvPr/>
        </p:nvSpPr>
        <p:spPr>
          <a:xfrm>
            <a:off x="1718558" y="3789040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" name="Organigramme : Connecteur 60"/>
          <p:cNvSpPr/>
          <p:nvPr/>
        </p:nvSpPr>
        <p:spPr>
          <a:xfrm>
            <a:off x="1259632" y="3789040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5" name="Organigramme : Connecteur 64"/>
          <p:cNvSpPr/>
          <p:nvPr/>
        </p:nvSpPr>
        <p:spPr>
          <a:xfrm>
            <a:off x="2177484" y="4437112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6" name="Organigramme : Connecteur 65"/>
          <p:cNvSpPr/>
          <p:nvPr/>
        </p:nvSpPr>
        <p:spPr>
          <a:xfrm>
            <a:off x="1718558" y="4437112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7" name="Organigramme : Connecteur 66"/>
          <p:cNvSpPr/>
          <p:nvPr/>
        </p:nvSpPr>
        <p:spPr>
          <a:xfrm>
            <a:off x="1259632" y="4437112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9" name="Organigramme : Connecteur 88"/>
          <p:cNvSpPr/>
          <p:nvPr/>
        </p:nvSpPr>
        <p:spPr>
          <a:xfrm>
            <a:off x="7227170" y="3140968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0" name="Organigramme : Connecteur 89"/>
          <p:cNvSpPr/>
          <p:nvPr/>
        </p:nvSpPr>
        <p:spPr>
          <a:xfrm>
            <a:off x="6763681" y="3140968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1" name="Organigramme : Connecteur 90"/>
          <p:cNvSpPr/>
          <p:nvPr/>
        </p:nvSpPr>
        <p:spPr>
          <a:xfrm>
            <a:off x="6300192" y="3140968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2" name="Organigramme : Connecteur 91"/>
          <p:cNvSpPr/>
          <p:nvPr/>
        </p:nvSpPr>
        <p:spPr>
          <a:xfrm>
            <a:off x="7227170" y="3789040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3" name="Organigramme : Connecteur 92"/>
          <p:cNvSpPr/>
          <p:nvPr/>
        </p:nvSpPr>
        <p:spPr>
          <a:xfrm>
            <a:off x="6763681" y="3789040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4" name="Organigramme : Connecteur 93"/>
          <p:cNvSpPr/>
          <p:nvPr/>
        </p:nvSpPr>
        <p:spPr>
          <a:xfrm>
            <a:off x="6300192" y="3789040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5" name="Organigramme : Connecteur 94"/>
          <p:cNvSpPr/>
          <p:nvPr/>
        </p:nvSpPr>
        <p:spPr>
          <a:xfrm>
            <a:off x="7227170" y="4437112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6" name="Organigramme : Connecteur 95"/>
          <p:cNvSpPr/>
          <p:nvPr/>
        </p:nvSpPr>
        <p:spPr>
          <a:xfrm>
            <a:off x="6763681" y="4437112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7" name="Organigramme : Connecteur 96"/>
          <p:cNvSpPr/>
          <p:nvPr/>
        </p:nvSpPr>
        <p:spPr>
          <a:xfrm>
            <a:off x="6300192" y="4437112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7" name="ZoneTexte 56"/>
          <p:cNvSpPr txBox="1"/>
          <p:nvPr/>
        </p:nvSpPr>
        <p:spPr>
          <a:xfrm>
            <a:off x="6450123" y="1700808"/>
            <a:ext cx="10021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smtClean="0">
                <a:solidFill>
                  <a:schemeClr val="bg1"/>
                </a:solidFill>
                <a:latin typeface="Fira Sans Medium" pitchFamily="34" charset="0"/>
                <a:ea typeface="Fira Sans Medium" pitchFamily="34" charset="0"/>
                <a:cs typeface="Lucida Sans Unicode" pitchFamily="34" charset="0"/>
              </a:rPr>
              <a:t>Client</a:t>
            </a:r>
            <a:endParaRPr lang="fr-FR" sz="2400" dirty="0">
              <a:solidFill>
                <a:schemeClr val="bg1"/>
              </a:solidFill>
              <a:latin typeface="Fira Sans Medium" pitchFamily="34" charset="0"/>
              <a:ea typeface="Fira Sans Medium" pitchFamily="34" charset="0"/>
              <a:cs typeface="Lucida Sans Unicode" pitchFamily="34" charset="0"/>
            </a:endParaRPr>
          </a:p>
        </p:txBody>
      </p:sp>
      <p:sp>
        <p:nvSpPr>
          <p:cNvPr id="62" name="ZoneTexte 61"/>
          <p:cNvSpPr txBox="1"/>
          <p:nvPr/>
        </p:nvSpPr>
        <p:spPr>
          <a:xfrm>
            <a:off x="1007793" y="1700808"/>
            <a:ext cx="18360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smtClean="0">
                <a:solidFill>
                  <a:schemeClr val="bg1"/>
                </a:solidFill>
                <a:latin typeface="Fira Sans Medium" pitchFamily="34" charset="0"/>
                <a:ea typeface="Fira Sans Medium" pitchFamily="34" charset="0"/>
                <a:cs typeface="Lucida Sans Unicode" pitchFamily="34" charset="0"/>
              </a:rPr>
              <a:t>Fournisseur</a:t>
            </a:r>
            <a:endParaRPr lang="fr-FR" sz="2400" dirty="0">
              <a:solidFill>
                <a:schemeClr val="bg1"/>
              </a:solidFill>
              <a:latin typeface="Fira Sans Medium" pitchFamily="34" charset="0"/>
              <a:ea typeface="Fira Sans Medium" pitchFamily="34" charset="0"/>
              <a:cs typeface="Lucida Sans Unicode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HOME\Desktop\Présentation RX\PPT\Arriere plans\Redbridge-04-ardois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62225"/>
          </a:xfrm>
          <a:prstGeom prst="rect">
            <a:avLst/>
          </a:prstGeom>
          <a:noFill/>
        </p:spPr>
      </p:pic>
      <p:sp>
        <p:nvSpPr>
          <p:cNvPr id="16" name="ZoneTexte 15"/>
          <p:cNvSpPr txBox="1"/>
          <p:nvPr/>
        </p:nvSpPr>
        <p:spPr>
          <a:xfrm>
            <a:off x="611560" y="1196752"/>
            <a:ext cx="8412880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function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fromWebSocket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address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 {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   var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ws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= new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WebSocket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address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);</a:t>
            </a:r>
          </a:p>
          <a:p>
            <a:endParaRPr lang="fr-FR" dirty="0" smtClean="0"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   //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Handle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the data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   var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osbervable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= </a:t>
            </a:r>
            <a:r>
              <a:rPr lang="fr-FR" dirty="0" err="1" smtClean="0">
                <a:solidFill>
                  <a:srgbClr val="FFC000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Rx.Observable.create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(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function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(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obs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 {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       //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Handle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messages  </a:t>
            </a:r>
          </a:p>
          <a:p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       ws.onmessage 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=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obs.onNext.bind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obs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);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      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ws.onerror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=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obs.onError.bind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obs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);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      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ws.onclose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=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obs.onCompleted.bind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obs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);</a:t>
            </a:r>
          </a:p>
          <a:p>
            <a:endParaRPr lang="fr-FR" dirty="0" smtClean="0"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       // Return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way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to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unsubscribe</a:t>
            </a:r>
            <a:endParaRPr lang="fr-FR" dirty="0" smtClean="0"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       return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ws.close.bind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ws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);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   });</a:t>
            </a:r>
          </a:p>
          <a:p>
            <a:endParaRPr lang="fr-FR" dirty="0" smtClean="0"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   return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osbervable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;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}</a:t>
            </a:r>
            <a:endParaRPr lang="fr-FR" dirty="0"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HOME\Desktop\Présentation RX\PPT\Arriere plans\Redbridge-04-ardois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62225"/>
          </a:xfrm>
          <a:prstGeom prst="rect">
            <a:avLst/>
          </a:prstGeom>
          <a:noFill/>
        </p:spPr>
      </p:pic>
      <p:sp>
        <p:nvSpPr>
          <p:cNvPr id="16" name="ZoneTexte 15"/>
          <p:cNvSpPr txBox="1"/>
          <p:nvPr/>
        </p:nvSpPr>
        <p:spPr>
          <a:xfrm>
            <a:off x="611560" y="1196752"/>
            <a:ext cx="8412880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function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fromWebSocket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address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 {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   var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ws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= new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WebSocket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address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);</a:t>
            </a:r>
          </a:p>
          <a:p>
            <a:endParaRPr lang="fr-FR" dirty="0" smtClean="0"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   //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Handle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the data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   var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osbervable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=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Rx.Observable.create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(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function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(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obs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 {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       //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Handle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messages  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       </a:t>
            </a:r>
            <a:r>
              <a:rPr lang="fr-FR" dirty="0" err="1" smtClean="0">
                <a:solidFill>
                  <a:srgbClr val="FFC000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ws.onmessage = obs.onNext.bind(obs);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      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ws.onerror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=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obs.onError.bind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obs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);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      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ws.onclose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=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obs.onCompleted.bind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obs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);</a:t>
            </a:r>
          </a:p>
          <a:p>
            <a:endParaRPr lang="fr-FR" dirty="0" smtClean="0"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       // Return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way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to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unsubscribe</a:t>
            </a:r>
            <a:endParaRPr lang="fr-FR" dirty="0" smtClean="0"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       return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ws.close.bind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ws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);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   });</a:t>
            </a:r>
          </a:p>
          <a:p>
            <a:endParaRPr lang="fr-FR" dirty="0" smtClean="0"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   return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osbervable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;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}</a:t>
            </a:r>
            <a:endParaRPr lang="fr-FR" dirty="0"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HOME\Desktop\Présentation RX\PPT\Arriere plans\Redbridge-04-ardois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62225"/>
          </a:xfrm>
          <a:prstGeom prst="rect">
            <a:avLst/>
          </a:prstGeom>
          <a:noFill/>
        </p:spPr>
      </p:pic>
      <p:sp>
        <p:nvSpPr>
          <p:cNvPr id="16" name="ZoneTexte 15"/>
          <p:cNvSpPr txBox="1"/>
          <p:nvPr/>
        </p:nvSpPr>
        <p:spPr>
          <a:xfrm>
            <a:off x="611560" y="1196752"/>
            <a:ext cx="8412880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function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fromWebSocket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address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 {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   var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ws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= new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WebSocket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address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);</a:t>
            </a:r>
          </a:p>
          <a:p>
            <a:endParaRPr lang="fr-FR" dirty="0" smtClean="0"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   //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Handle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the data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   var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osbervable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=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Rx.Observable.create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(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function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(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obs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 {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       //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Handle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messages  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      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ws.onmessage = obs.onNext.bind(obs);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       </a:t>
            </a:r>
            <a:r>
              <a:rPr lang="fr-FR" dirty="0" err="1" smtClean="0">
                <a:solidFill>
                  <a:srgbClr val="FFC000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ws.onerror = obs.onError.bind(obs);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      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ws.onclose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=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obs.onCompleted.bind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obs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);</a:t>
            </a:r>
          </a:p>
          <a:p>
            <a:endParaRPr lang="fr-FR" dirty="0" smtClean="0"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       // Return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way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to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unsubscribe</a:t>
            </a:r>
            <a:endParaRPr lang="fr-FR" dirty="0" smtClean="0"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       return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ws.close.bind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ws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);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   });</a:t>
            </a:r>
          </a:p>
          <a:p>
            <a:endParaRPr lang="fr-FR" dirty="0" smtClean="0"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   return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osbervable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;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}</a:t>
            </a:r>
            <a:endParaRPr lang="fr-FR" dirty="0"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HOME\Desktop\Présentation RX\PPT\Arriere plans\Redbridge-04-ardois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62225"/>
          </a:xfrm>
          <a:prstGeom prst="rect">
            <a:avLst/>
          </a:prstGeom>
          <a:noFill/>
        </p:spPr>
      </p:pic>
      <p:sp>
        <p:nvSpPr>
          <p:cNvPr id="16" name="ZoneTexte 15"/>
          <p:cNvSpPr txBox="1"/>
          <p:nvPr/>
        </p:nvSpPr>
        <p:spPr>
          <a:xfrm>
            <a:off x="611560" y="1196752"/>
            <a:ext cx="8412880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function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fromWebSocket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address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 {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   var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ws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= new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WebSocket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address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);</a:t>
            </a:r>
          </a:p>
          <a:p>
            <a:endParaRPr lang="fr-FR" dirty="0" smtClean="0"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   //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Handle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the data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   var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osbervable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=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Rx.Observable.create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(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function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(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obs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 {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       //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Handle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messages  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      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ws.onmessage = obs.onNext.bind(obs);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      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ws.onerror = obs.onError.bind(obs);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       </a:t>
            </a:r>
            <a:r>
              <a:rPr lang="fr-FR" dirty="0" err="1" smtClean="0">
                <a:solidFill>
                  <a:srgbClr val="FFC000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ws.onclose = obs.onCompleted.bind(obs);</a:t>
            </a:r>
          </a:p>
          <a:p>
            <a:endParaRPr lang="fr-FR" dirty="0" smtClean="0"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       // Return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way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to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unsubscribe</a:t>
            </a:r>
            <a:endParaRPr lang="fr-FR" dirty="0" smtClean="0"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       return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ws.close.bind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ws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);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   });</a:t>
            </a:r>
          </a:p>
          <a:p>
            <a:endParaRPr lang="fr-FR" dirty="0" smtClean="0"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   return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osbervable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;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}</a:t>
            </a:r>
            <a:endParaRPr lang="fr-FR" dirty="0"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HOME\Desktop\Présentation RX\PPT\Arriere plans\Redbridge-04-ardois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"/>
            <a:ext cx="9144000" cy="6862225"/>
          </a:xfrm>
          <a:prstGeom prst="rect">
            <a:avLst/>
          </a:prstGeom>
          <a:noFill/>
        </p:spPr>
      </p:pic>
      <p:sp>
        <p:nvSpPr>
          <p:cNvPr id="3" name="Rectangle 2"/>
          <p:cNvSpPr/>
          <p:nvPr/>
        </p:nvSpPr>
        <p:spPr>
          <a:xfrm>
            <a:off x="3707904" y="2276872"/>
            <a:ext cx="1512168" cy="1440160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800" dirty="0" smtClean="0">
                <a:solidFill>
                  <a:schemeClr val="tx1"/>
                </a:solidFill>
              </a:rPr>
              <a:t>Network </a:t>
            </a:r>
            <a:r>
              <a:rPr lang="fr-FR" sz="2800" dirty="0" err="1" smtClean="0">
                <a:solidFill>
                  <a:schemeClr val="tx1"/>
                </a:solidFill>
              </a:rPr>
              <a:t>Receiver</a:t>
            </a:r>
            <a:endParaRPr lang="fr-FR" sz="2800" dirty="0">
              <a:solidFill>
                <a:schemeClr val="tx1"/>
              </a:solidFill>
            </a:endParaRPr>
          </a:p>
        </p:txBody>
      </p:sp>
      <p:pic>
        <p:nvPicPr>
          <p:cNvPr id="99331" name="Picture 3" descr="C:\Users\HOME\Desktop\receive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35896" y="4365104"/>
            <a:ext cx="1540967" cy="1953417"/>
          </a:xfrm>
          <a:prstGeom prst="rect">
            <a:avLst/>
          </a:prstGeom>
          <a:noFill/>
        </p:spPr>
      </p:pic>
      <p:cxnSp>
        <p:nvCxnSpPr>
          <p:cNvPr id="7" name="Connecteur droit avec flèche 6"/>
          <p:cNvCxnSpPr/>
          <p:nvPr/>
        </p:nvCxnSpPr>
        <p:spPr>
          <a:xfrm>
            <a:off x="5220072" y="2996952"/>
            <a:ext cx="4320480" cy="0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eur droit avec flèche 7"/>
          <p:cNvCxnSpPr/>
          <p:nvPr/>
        </p:nvCxnSpPr>
        <p:spPr>
          <a:xfrm>
            <a:off x="-612576" y="2996952"/>
            <a:ext cx="4320480" cy="0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HOME\Desktop\Présentation RX\PPT\Arriere plans\Redbridge-04-ardois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"/>
            <a:ext cx="9144000" cy="6862225"/>
          </a:xfrm>
          <a:prstGeom prst="rect">
            <a:avLst/>
          </a:prstGeom>
          <a:noFill/>
        </p:spPr>
      </p:pic>
      <p:sp>
        <p:nvSpPr>
          <p:cNvPr id="3" name="Rectangle 2"/>
          <p:cNvSpPr/>
          <p:nvPr/>
        </p:nvSpPr>
        <p:spPr>
          <a:xfrm>
            <a:off x="3707904" y="2276872"/>
            <a:ext cx="1512168" cy="1440160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800" dirty="0" smtClean="0">
                <a:solidFill>
                  <a:schemeClr val="tx1"/>
                </a:solidFill>
              </a:rPr>
              <a:t>GUI</a:t>
            </a:r>
            <a:endParaRPr lang="fr-FR" sz="2800" dirty="0">
              <a:solidFill>
                <a:schemeClr val="tx1"/>
              </a:solidFill>
            </a:endParaRPr>
          </a:p>
        </p:txBody>
      </p:sp>
      <p:pic>
        <p:nvPicPr>
          <p:cNvPr id="100354" name="Picture 2" descr="C:\Users\HOME\Desktop\gui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131840" y="4293096"/>
            <a:ext cx="2753213" cy="2177989"/>
          </a:xfrm>
          <a:prstGeom prst="rect">
            <a:avLst/>
          </a:prstGeom>
          <a:noFill/>
        </p:spPr>
      </p:pic>
      <p:cxnSp>
        <p:nvCxnSpPr>
          <p:cNvPr id="7" name="Connecteur droit avec flèche 6"/>
          <p:cNvCxnSpPr/>
          <p:nvPr/>
        </p:nvCxnSpPr>
        <p:spPr>
          <a:xfrm>
            <a:off x="-612576" y="2996952"/>
            <a:ext cx="4320480" cy="0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push/>
  </p:transition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HOME\Desktop\Présentation RX\PPT\Arriere plans\Redbridge-04-ardois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62225"/>
          </a:xfrm>
          <a:prstGeom prst="rect">
            <a:avLst/>
          </a:prstGeom>
          <a:noFill/>
        </p:spPr>
      </p:pic>
      <p:sp>
        <p:nvSpPr>
          <p:cNvPr id="16" name="ZoneTexte 15"/>
          <p:cNvSpPr txBox="1"/>
          <p:nvPr/>
        </p:nvSpPr>
        <p:spPr>
          <a:xfrm>
            <a:off x="971600" y="1844824"/>
            <a:ext cx="6912470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fromWebSocket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('ws://localhost:8887/')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.throttleFirst(150)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.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subscribe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   	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function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(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evt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 {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	var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series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=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chart.series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[0];</a:t>
            </a:r>
          </a:p>
          <a:p>
            <a:r>
              <a:rPr lang="en-US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	</a:t>
            </a:r>
            <a:r>
              <a:rPr lang="en-US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var</a:t>
            </a:r>
            <a:r>
              <a:rPr lang="en-US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x = (new Date()).</a:t>
            </a:r>
            <a:r>
              <a:rPr lang="en-US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getTime</a:t>
            </a:r>
            <a:r>
              <a:rPr lang="en-US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();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	var y =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parseFloat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evt.data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);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	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series.addPoint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([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x,y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],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true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,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true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);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});</a:t>
            </a:r>
          </a:p>
          <a:p>
            <a:endParaRPr lang="fr-FR" dirty="0"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HOME\Desktop\Présentation RX\PPT\Arriere plans\Redbridge-04-ardois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62225"/>
          </a:xfrm>
          <a:prstGeom prst="rect">
            <a:avLst/>
          </a:prstGeom>
          <a:noFill/>
        </p:spPr>
      </p:pic>
      <p:sp>
        <p:nvSpPr>
          <p:cNvPr id="16" name="ZoneTexte 15"/>
          <p:cNvSpPr txBox="1"/>
          <p:nvPr/>
        </p:nvSpPr>
        <p:spPr>
          <a:xfrm>
            <a:off x="971600" y="1844824"/>
            <a:ext cx="6912470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solidFill>
                  <a:srgbClr val="FFC000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fromWebSocket</a:t>
            </a:r>
            <a:r>
              <a:rPr lang="fr-FR" dirty="0" smtClean="0">
                <a:solidFill>
                  <a:srgbClr val="FFC000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('ws://localhost:8887/')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.throttleFirst(150)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.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subscribe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   	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function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(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evt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 {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	var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series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=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chart.series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[0];</a:t>
            </a:r>
          </a:p>
          <a:p>
            <a:r>
              <a:rPr lang="en-US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	</a:t>
            </a:r>
            <a:r>
              <a:rPr lang="en-US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var</a:t>
            </a:r>
            <a:r>
              <a:rPr lang="en-US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x = (new Date()).</a:t>
            </a:r>
            <a:r>
              <a:rPr lang="en-US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getTime</a:t>
            </a:r>
            <a:r>
              <a:rPr lang="en-US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();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	var y =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parseFloat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evt.data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);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	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series.addPoint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([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x,y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],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true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,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true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);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});</a:t>
            </a:r>
          </a:p>
          <a:p>
            <a:endParaRPr lang="fr-FR" dirty="0"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HOME\Desktop\Présentation RX\PPT\Arriere plans\Redbridge-04-ardois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62225"/>
          </a:xfrm>
          <a:prstGeom prst="rect">
            <a:avLst/>
          </a:prstGeom>
          <a:noFill/>
        </p:spPr>
      </p:pic>
      <p:sp>
        <p:nvSpPr>
          <p:cNvPr id="16" name="ZoneTexte 15"/>
          <p:cNvSpPr txBox="1"/>
          <p:nvPr/>
        </p:nvSpPr>
        <p:spPr>
          <a:xfrm>
            <a:off x="971600" y="1844824"/>
            <a:ext cx="6912470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fromWebSocket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('ws://localhost:8887/')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</a:t>
            </a:r>
            <a:r>
              <a:rPr lang="fr-FR" dirty="0" smtClean="0">
                <a:solidFill>
                  <a:srgbClr val="FFC000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.</a:t>
            </a:r>
            <a:r>
              <a:rPr lang="fr-FR" dirty="0" err="1" smtClean="0">
                <a:solidFill>
                  <a:srgbClr val="FFC000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throttleFirst(150)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.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subscribe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   	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function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(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evt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 {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	var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series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=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chart.series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[0];</a:t>
            </a:r>
          </a:p>
          <a:p>
            <a:r>
              <a:rPr lang="en-US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	</a:t>
            </a:r>
            <a:r>
              <a:rPr lang="en-US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var</a:t>
            </a:r>
            <a:r>
              <a:rPr lang="en-US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x = (new Date()).</a:t>
            </a:r>
            <a:r>
              <a:rPr lang="en-US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getTime</a:t>
            </a:r>
            <a:r>
              <a:rPr lang="en-US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();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	var y =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parseFloat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evt.data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);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	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series.addPoint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([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x,y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],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true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,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true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);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});</a:t>
            </a:r>
          </a:p>
          <a:p>
            <a:endParaRPr lang="fr-FR" dirty="0"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HOME\Desktop\Présentation RX\PPT\Arriere plans\Redbridge-04-ardois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62225"/>
          </a:xfrm>
          <a:prstGeom prst="rect">
            <a:avLst/>
          </a:prstGeom>
          <a:noFill/>
        </p:spPr>
      </p:pic>
      <p:sp>
        <p:nvSpPr>
          <p:cNvPr id="16" name="ZoneTexte 15"/>
          <p:cNvSpPr txBox="1"/>
          <p:nvPr/>
        </p:nvSpPr>
        <p:spPr>
          <a:xfrm>
            <a:off x="971600" y="1844824"/>
            <a:ext cx="6912470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fromWebSocket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('ws://localhost:8887/')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.throttleFirst(150)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.</a:t>
            </a:r>
            <a:r>
              <a:rPr lang="fr-FR" dirty="0" err="1" smtClean="0">
                <a:solidFill>
                  <a:srgbClr val="FFC000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subscribe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   	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function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(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evt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 {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	var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series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=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chart.series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[0];</a:t>
            </a:r>
          </a:p>
          <a:p>
            <a:r>
              <a:rPr lang="en-US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	</a:t>
            </a:r>
            <a:r>
              <a:rPr lang="en-US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var</a:t>
            </a:r>
            <a:r>
              <a:rPr lang="en-US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x = (new Date()).</a:t>
            </a:r>
            <a:r>
              <a:rPr lang="en-US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getTime</a:t>
            </a:r>
            <a:r>
              <a:rPr lang="en-US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();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	var y =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parseFloat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evt.data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);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	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series.addPoint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([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x,y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],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true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,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true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);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});</a:t>
            </a:r>
          </a:p>
          <a:p>
            <a:endParaRPr lang="fr-FR" dirty="0"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Bureau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1231</TotalTime>
  <Words>1608</Words>
  <Application>Microsoft Office PowerPoint</Application>
  <PresentationFormat>Affichage à l'écran (4:3)</PresentationFormat>
  <Paragraphs>810</Paragraphs>
  <Slides>123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10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123</vt:i4>
      </vt:variant>
    </vt:vector>
  </HeadingPairs>
  <TitlesOfParts>
    <vt:vector size="134" baseType="lpstr">
      <vt:lpstr>Lucida Sans Unicode</vt:lpstr>
      <vt:lpstr>Fira Sans Book</vt:lpstr>
      <vt:lpstr>Fira Sans SemiBold</vt:lpstr>
      <vt:lpstr>Lucida Console</vt:lpstr>
      <vt:lpstr>Fira Sans Medium</vt:lpstr>
      <vt:lpstr>Aint Nothing Fancy</vt:lpstr>
      <vt:lpstr>Arial</vt:lpstr>
      <vt:lpstr>Calibri</vt:lpstr>
      <vt:lpstr>Impact</vt:lpstr>
      <vt:lpstr>Fira Sans Thin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Diapositive 1</dc:title>
  <dc:creator>HOME</dc:creator>
  <cp:lastModifiedBy>Antoine CAILLY</cp:lastModifiedBy>
  <cp:revision>190</cp:revision>
  <dcterms:created xsi:type="dcterms:W3CDTF">2015-02-22T10:26:57Z</dcterms:created>
  <dcterms:modified xsi:type="dcterms:W3CDTF">2015-03-17T07:34:04Z</dcterms:modified>
</cp:coreProperties>
</file>